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472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388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1785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9063" y="288925"/>
            <a:ext cx="4733925" cy="2663825"/>
          </a:xfrm>
        </p:spPr>
      </p:sp>
      <p:sp>
        <p:nvSpPr>
          <p:cNvPr id="5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marR="0" lvl="0" indent="-171450" algn="l" defTabSz="685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de-DE"/>
              <a:t>Die Konkurrenz im europäischen Rahmenprogramm für Forschung und Innovation ist sehr groß. Wir empfehlen die </a:t>
            </a:r>
            <a:r>
              <a:rPr lang="de-DE" b="1"/>
              <a:t>frühzeitige Einbindung der NKS</a:t>
            </a:r>
            <a:r>
              <a:rPr lang="de-DE"/>
              <a:t>, um Ihnen eine bestmögliche Beratung zu gewährleisten. Dies kann Ihre Chancen auf einen erfolgreichen Antrag erhöhen.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de-DE" b="1"/>
              <a:t>„Proposal-Feedbacks“ </a:t>
            </a:r>
            <a:r>
              <a:rPr lang="de-DE"/>
              <a:t>unter Einbindung von Gutachtern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de-DE" b="1"/>
              <a:t>Partnersuche: </a:t>
            </a:r>
            <a:r>
              <a:rPr lang="de-DE"/>
              <a:t>Unterstützung z.B. durch Brokerage-Events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de-DE" b="1"/>
              <a:t>Veröffentlichung von Dokumenten</a:t>
            </a:r>
            <a:r>
              <a:rPr lang="de-DE"/>
              <a:t>, wie z.B. Success Stories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de-DE"/>
              <a:t>Leistungen für </a:t>
            </a:r>
            <a:r>
              <a:rPr lang="de-DE" b="1"/>
              <a:t>Multiplikatoren</a:t>
            </a:r>
            <a:r>
              <a:rPr lang="de-DE"/>
              <a:t>: z.B. die Vorstellung aktueller Entwicklungen, Hinweise aus Analysen von Antragsrunden sowie der Austausch von Erfahrungen aus der Beratung von Antragstellern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de-DE"/>
              <a:t>Durchführung von </a:t>
            </a:r>
            <a:r>
              <a:rPr lang="de-DE" b="1"/>
              <a:t>Infoveranstaltungen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de-DE"/>
              <a:t>Buchung als </a:t>
            </a:r>
            <a:r>
              <a:rPr lang="de-DE" b="1"/>
              <a:t>Referenten für Veranstaltungen</a:t>
            </a:r>
            <a:endParaRPr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4E2466A-E22D-44F0-A303-69853F092773}" type="slidenum">
              <a:rPr lang="de-DE" sz="13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cs typeface="Arial"/>
              </a:rPr>
              <a:t>1</a:t>
            </a:fld>
            <a:endParaRPr lang="de-DE" sz="13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12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hteck 6"/>
          <p:cNvSpPr/>
          <p:nvPr userDrawn="1"/>
        </p:nvSpPr>
        <p:spPr bwMode="auto">
          <a:xfrm>
            <a:off x="0" y="4847043"/>
            <a:ext cx="9144000" cy="296465"/>
          </a:xfrm>
          <a:prstGeom prst="rect">
            <a:avLst/>
          </a:prstGeom>
          <a:solidFill>
            <a:srgbClr val="0778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350"/>
          </a:p>
        </p:txBody>
      </p:sp>
      <p:sp>
        <p:nvSpPr>
          <p:cNvPr id="5" name="Rechteck 11"/>
          <p:cNvSpPr/>
          <p:nvPr userDrawn="1"/>
        </p:nvSpPr>
        <p:spPr bwMode="auto">
          <a:xfrm>
            <a:off x="6387083" y="4857418"/>
            <a:ext cx="2342580" cy="28608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defRPr/>
            </a:pPr>
            <a:fld id="{50C77D1C-F0FB-DF48-A0F1-90ACD1E3FEBC}" type="slidenum">
              <a:rPr lang="de-DE" sz="900" b="1" i="0">
                <a:solidFill>
                  <a:srgbClr val="FFFFFF"/>
                </a:solidFill>
                <a:latin typeface="BundesSans Office Bold"/>
                <a:cs typeface="BundesSans Office Bold"/>
              </a:rPr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t>‹Nr.›</a:t>
            </a:fld>
            <a:endParaRPr lang="de-DE" sz="900" b="1" i="0">
              <a:solidFill>
                <a:srgbClr val="FFFFFF"/>
              </a:solidFill>
              <a:latin typeface="BundesSans Office Bold"/>
              <a:cs typeface="BundesSans Office Bold"/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856964" y="1200184"/>
            <a:ext cx="7872701" cy="430887"/>
          </a:xfrm>
        </p:spPr>
        <p:txBody>
          <a:bodyPr wrap="square"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Aft>
                <a:spcPts val="0"/>
              </a:spcAft>
              <a:defRPr sz="2100" b="0" i="0">
                <a:latin typeface="BundesSerif Office"/>
                <a:cs typeface="Arial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856803" y="1742540"/>
            <a:ext cx="7872861" cy="3104497"/>
          </a:xfrm>
        </p:spPr>
        <p:txBody>
          <a:bodyPr lIns="0" tIns="0" rIns="0" bIns="0">
            <a:normAutofit/>
          </a:bodyPr>
          <a:lstStyle>
            <a:lvl1pPr marL="175487" indent="-175487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Font typeface="Arial"/>
              <a:buChar char="•"/>
              <a:defRPr sz="1500">
                <a:latin typeface="BundesSans Office"/>
              </a:defRPr>
            </a:lvl1pPr>
            <a:lvl2pPr marL="337475" indent="-159288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Font typeface="Symbol"/>
              <a:buChar char="-"/>
              <a:defRPr sz="1500">
                <a:latin typeface="BundesSans Office"/>
              </a:defRPr>
            </a:lvl2pPr>
            <a:lvl3pPr marL="507563" indent="-175487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ClrTx/>
              <a:buFont typeface="Arial"/>
              <a:buChar char="•"/>
              <a:defRPr sz="1500">
                <a:latin typeface="BundesSans Office"/>
              </a:defRPr>
            </a:lvl3pPr>
            <a:lvl4pPr marL="736943" indent="-197628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Symbol"/>
              <a:buChar char="-"/>
              <a:defRPr sz="1500">
                <a:latin typeface="BundesSans Office"/>
              </a:defRPr>
            </a:lvl4pPr>
            <a:lvl5pPr marL="1038147" indent="-257156" defTabSz="254774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Wingdings"/>
              <a:buChar char="Ø"/>
              <a:defRPr>
                <a:latin typeface="BundesSans Office"/>
              </a:defRPr>
            </a:lvl5pPr>
          </a:lstStyle>
          <a:p>
            <a:pPr lvl="0">
              <a:defRPr/>
            </a:pPr>
            <a:r>
              <a:rPr lang="de-DE" dirty="0"/>
              <a:t>Textmasterformat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8" name="Textfeld 10"/>
          <p:cNvSpPr>
            <a:spLocks noAdjustHandles="1"/>
          </p:cNvSpPr>
          <p:nvPr userDrawn="1"/>
        </p:nvSpPr>
        <p:spPr bwMode="auto">
          <a:xfrm>
            <a:off x="863452" y="4857426"/>
            <a:ext cx="2825813" cy="2860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undesSans Regular" panose="020B0002030500000203" pitchFamily="34" charset="0"/>
                <a:ea typeface="+mn-ea"/>
                <a:cs typeface="BundesSans Office Bold"/>
              </a:rPr>
              <a:t>28.01.2026	</a:t>
            </a:r>
            <a:r>
              <a:rPr kumimoji="0" lang="de-DE" sz="9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undesSans Regular" panose="020B0002030500000203" pitchFamily="34" charset="0"/>
                <a:ea typeface="+mn-ea"/>
                <a:cs typeface="Calibri" panose="020F0502020204030204" pitchFamily="34" charset="0"/>
              </a:rPr>
              <a:t>KI in der Antragstellung 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undesSans Regular" panose="020B0002030500000203" pitchFamily="34" charset="0"/>
              <a:ea typeface="+mn-ea"/>
              <a:cs typeface="BundesSans Office Bold"/>
            </a:endParaRPr>
          </a:p>
        </p:txBody>
      </p:sp>
      <p:pic>
        <p:nvPicPr>
          <p:cNvPr id="10" name="Grafik 1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7107384" y="108008"/>
            <a:ext cx="1888981" cy="891667"/>
          </a:xfrm>
          <a:prstGeom prst="rect">
            <a:avLst/>
          </a:prstGeom>
        </p:spPr>
      </p:pic>
      <p:pic>
        <p:nvPicPr>
          <p:cNvPr id="2" name="Grafik 4">
            <a:extLst>
              <a:ext uri="{FF2B5EF4-FFF2-40B4-BE49-F238E27FC236}">
                <a16:creationId xmlns:a16="http://schemas.microsoft.com/office/drawing/2014/main" id="{A171E79A-D1CF-9251-E433-DEE28AB336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975" y="108006"/>
            <a:ext cx="2058223" cy="106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1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1792ED3-26E3-4AC4-5E0D-6CABA3E5015B}"/>
              </a:ext>
            </a:extLst>
          </p:cNvPr>
          <p:cNvSpPr/>
          <p:nvPr/>
        </p:nvSpPr>
        <p:spPr>
          <a:xfrm>
            <a:off x="2051385" y="165695"/>
            <a:ext cx="5363206" cy="92760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de-DE" sz="2800" b="1" dirty="0"/>
              <a:t>In welchen Schritten erwarten Sie den größten Mehrwert von KI?</a:t>
            </a:r>
            <a:endParaRPr lang="en-US" sz="2600" b="1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29AFAD-F42C-FCCB-83B1-6DA6F728DA32}"/>
              </a:ext>
            </a:extLst>
          </p:cNvPr>
          <p:cNvSpPr txBox="1"/>
          <p:nvPr/>
        </p:nvSpPr>
        <p:spPr>
          <a:xfrm>
            <a:off x="888459" y="1383418"/>
            <a:ext cx="7629375" cy="3975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sz="1300" b="1" dirty="0"/>
              <a:t>Texterstellung/-überarbeitung (40 Nennungen)</a:t>
            </a:r>
            <a:br>
              <a:rPr lang="de-DE" sz="1300" dirty="0"/>
            </a:br>
            <a:r>
              <a:rPr lang="de-DE" sz="1300" dirty="0"/>
              <a:t>„Schreiben von Anträgen“; „Verbesserung von Formulierungen“; „Kürzung/Präzisierung“; „Text und Sprachstil überarbeiten“; „Ausformulieren von Anträgen“; „Lesbarkeit/Wording“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300" b="1" dirty="0"/>
              <a:t>Strukturierung, Vollständigkeit, Konsistenz (22 Nennungen)</a:t>
            </a:r>
            <a:br>
              <a:rPr lang="de-DE" sz="1300" b="1" dirty="0"/>
            </a:br>
            <a:r>
              <a:rPr lang="de-DE" sz="1300" dirty="0"/>
              <a:t>„Strukturierung des Antrags/Gliederung“; „Konsistenzprüfung“; „Vollständigkeitsprüfung/Antragscheck“; „Strukturierung der Arbeitspakete“; „Checklisten“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300" b="1" dirty="0"/>
              <a:t>Screening/Recherche zu Ausschreibungen, </a:t>
            </a:r>
            <a:r>
              <a:rPr lang="de-DE" sz="1300" b="1" dirty="0" err="1"/>
              <a:t>Eligibility</a:t>
            </a:r>
            <a:r>
              <a:rPr lang="de-DE" sz="1300" b="1" dirty="0"/>
              <a:t> &amp; Passgenauigkeit (15 Nennungen)</a:t>
            </a:r>
            <a:br>
              <a:rPr lang="de-DE" sz="1300" dirty="0"/>
            </a:br>
            <a:r>
              <a:rPr lang="de-DE" sz="1300" dirty="0"/>
              <a:t>„Screening von Ausschreibungen/Arbeitsprogrammen“; „Ausschreibungen finden“; „Antragsvoraussetzungen/</a:t>
            </a:r>
            <a:r>
              <a:rPr lang="de-DE" sz="1300" dirty="0" err="1"/>
              <a:t>Eligibility</a:t>
            </a:r>
            <a:r>
              <a:rPr lang="de-DE" sz="1300" dirty="0"/>
              <a:t>“; „Prüfen auf Passgenauigkeit zur Idee“; „Arbeitsprogramme scannen“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300" b="1" dirty="0"/>
              <a:t>Zeitersparnis, Effizienz, Automatisierung, Geschwindigkeit (15 Nennungen)</a:t>
            </a:r>
            <a:br>
              <a:rPr lang="de-DE" sz="1300" dirty="0"/>
            </a:br>
            <a:r>
              <a:rPr lang="de-DE" sz="1300" dirty="0"/>
              <a:t>„Zeitersparnis (Routine- und Rechercheaufgaben)“; „Schnelle Textgenerierung“; „Beschleunigung der Arbeit“; „Arbeitsersparnis bei strukturellen Teilen“; „Automatisierung“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300" b="1" dirty="0"/>
              <a:t>Zusammenfassungen (14 Nennungen)</a:t>
            </a:r>
            <a:br>
              <a:rPr lang="de-DE" sz="1300" dirty="0"/>
            </a:br>
            <a:r>
              <a:rPr lang="de-DE" sz="1300" dirty="0"/>
              <a:t>„Textzusammenfassungen“; „Zusammenfassung von Richtlinien“; „Zusammenfassungen von Inhalten“; „Schneller Überblick zum State-</a:t>
            </a:r>
            <a:r>
              <a:rPr lang="de-DE" sz="1300" dirty="0" err="1"/>
              <a:t>of</a:t>
            </a:r>
            <a:r>
              <a:rPr lang="de-DE" sz="1300" dirty="0"/>
              <a:t>-</a:t>
            </a:r>
            <a:r>
              <a:rPr lang="de-DE" sz="1300" dirty="0" err="1"/>
              <a:t>the</a:t>
            </a:r>
            <a:r>
              <a:rPr lang="de-DE" sz="1300" dirty="0"/>
              <a:t>-art“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de-DE" b="1" dirty="0"/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de-DE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292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Bildschirmpräsentation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11" baseType="lpstr">
      <vt:lpstr>Aptos</vt:lpstr>
      <vt:lpstr>Arial</vt:lpstr>
      <vt:lpstr>BundesSans Office</vt:lpstr>
      <vt:lpstr>BundesSans Office Bold</vt:lpstr>
      <vt:lpstr>BundesSans Regular</vt:lpstr>
      <vt:lpstr>BundesSerif Office</vt:lpstr>
      <vt:lpstr>Calibri</vt:lpstr>
      <vt:lpstr>Symbol</vt:lpstr>
      <vt:lpstr>Wingdings</vt:lpstr>
      <vt:lpstr>Office Theme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Egmont Fritz</cp:lastModifiedBy>
  <cp:revision>30</cp:revision>
  <dcterms:created xsi:type="dcterms:W3CDTF">2026-01-09T17:43:27Z</dcterms:created>
  <dcterms:modified xsi:type="dcterms:W3CDTF">2026-01-28T10:23:25Z</dcterms:modified>
</cp:coreProperties>
</file>