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3471" r:id="rId2"/>
    <p:sldId id="3506" r:id="rId3"/>
    <p:sldId id="3510" r:id="rId4"/>
    <p:sldId id="3511" r:id="rId5"/>
    <p:sldId id="3508" r:id="rId6"/>
    <p:sldId id="3512" r:id="rId7"/>
    <p:sldId id="3472" r:id="rId8"/>
    <p:sldId id="3473" r:id="rId9"/>
    <p:sldId id="3514" r:id="rId10"/>
    <p:sldId id="3513" r:id="rId11"/>
    <p:sldId id="3475" r:id="rId12"/>
    <p:sldId id="3518" r:id="rId13"/>
    <p:sldId id="3476" r:id="rId14"/>
    <p:sldId id="3477" r:id="rId15"/>
    <p:sldId id="3412" r:id="rId16"/>
    <p:sldId id="3446" r:id="rId17"/>
    <p:sldId id="3453" r:id="rId18"/>
    <p:sldId id="3456" r:id="rId19"/>
    <p:sldId id="3455" r:id="rId20"/>
    <p:sldId id="3519" r:id="rId21"/>
    <p:sldId id="3515" r:id="rId22"/>
    <p:sldId id="3485" r:id="rId23"/>
    <p:sldId id="3487" r:id="rId24"/>
    <p:sldId id="3488" r:id="rId25"/>
    <p:sldId id="3489" r:id="rId26"/>
    <p:sldId id="3490" r:id="rId27"/>
    <p:sldId id="3491" r:id="rId28"/>
    <p:sldId id="3492" r:id="rId29"/>
    <p:sldId id="3502" r:id="rId30"/>
    <p:sldId id="3499" r:id="rId31"/>
    <p:sldId id="3486" r:id="rId32"/>
    <p:sldId id="3493" r:id="rId33"/>
    <p:sldId id="3516" r:id="rId34"/>
    <p:sldId id="3495" r:id="rId35"/>
    <p:sldId id="3463" r:id="rId36"/>
    <p:sldId id="3434" r:id="rId37"/>
    <p:sldId id="3498" r:id="rId38"/>
    <p:sldId id="3517" r:id="rId3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8" d="100"/>
          <a:sy n="98" d="100"/>
        </p:scale>
        <p:origin x="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1785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94E2466A-E22D-44F0-A303-69853F092773}" type="slidenum">
              <a:rPr lang="de-DE" smtClean="0"/>
              <a:t>1</a:t>
            </a:fld>
            <a:endParaRPr lang="de-DE"/>
          </a:p>
        </p:txBody>
      </p:sp>
    </p:spTree>
    <p:extLst>
      <p:ext uri="{BB962C8B-B14F-4D97-AF65-F5344CB8AC3E}">
        <p14:creationId xmlns:p14="http://schemas.microsoft.com/office/powerpoint/2010/main" val="2548525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4122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ADBE1-C51F-A60E-39C2-9ED201760889}"/>
            </a:ext>
          </a:extLst>
        </p:cNvPr>
        <p:cNvGrpSpPr/>
        <p:nvPr/>
      </p:nvGrpSpPr>
      <p:grpSpPr bwMode="auto">
        <a:xfrm>
          <a:off x="0" y="0"/>
          <a:ext cx="0" cy="0"/>
          <a:chOff x="0" y="0"/>
          <a:chExt cx="0" cy="0"/>
        </a:xfrm>
      </p:grpSpPr>
      <p:sp>
        <p:nvSpPr>
          <p:cNvPr id="4" name="Folienbildplatzhalter 1">
            <a:extLst>
              <a:ext uri="{FF2B5EF4-FFF2-40B4-BE49-F238E27FC236}">
                <a16:creationId xmlns:a16="http://schemas.microsoft.com/office/drawing/2014/main" id="{AE0A921F-44B6-CDF9-CA21-EE74166C0711}"/>
              </a:ext>
            </a:extLst>
          </p:cNvPr>
          <p:cNvSpPr>
            <a:spLocks noGrp="1" noRot="1" noChangeAspect="1"/>
          </p:cNvSpPr>
          <p:nvPr>
            <p:ph type="sldImg"/>
          </p:nvPr>
        </p:nvSpPr>
        <p:spPr bwMode="auto">
          <a:xfrm>
            <a:off x="119063" y="288925"/>
            <a:ext cx="4733925" cy="2663825"/>
          </a:xfrm>
        </p:spPr>
      </p:sp>
      <p:sp>
        <p:nvSpPr>
          <p:cNvPr id="5" name="Notizenplatzhalter 2">
            <a:extLst>
              <a:ext uri="{FF2B5EF4-FFF2-40B4-BE49-F238E27FC236}">
                <a16:creationId xmlns:a16="http://schemas.microsoft.com/office/drawing/2014/main" id="{7B400EC7-77EF-706E-C9C2-5747A01837C4}"/>
              </a:ext>
            </a:extLst>
          </p:cNvPr>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a:extLst>
              <a:ext uri="{FF2B5EF4-FFF2-40B4-BE49-F238E27FC236}">
                <a16:creationId xmlns:a16="http://schemas.microsoft.com/office/drawing/2014/main" id="{C0CEEE85-E6C9-1433-43FD-A5574A5EE42D}"/>
              </a:ext>
            </a:extLst>
          </p:cNvPr>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29061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5F400-68C6-63B7-98FB-95D56A3BC430}"/>
            </a:ext>
          </a:extLst>
        </p:cNvPr>
        <p:cNvGrpSpPr/>
        <p:nvPr/>
      </p:nvGrpSpPr>
      <p:grpSpPr bwMode="auto">
        <a:xfrm>
          <a:off x="0" y="0"/>
          <a:ext cx="0" cy="0"/>
          <a:chOff x="0" y="0"/>
          <a:chExt cx="0" cy="0"/>
        </a:xfrm>
      </p:grpSpPr>
      <p:sp>
        <p:nvSpPr>
          <p:cNvPr id="4" name="Folienbildplatzhalter 1">
            <a:extLst>
              <a:ext uri="{FF2B5EF4-FFF2-40B4-BE49-F238E27FC236}">
                <a16:creationId xmlns:a16="http://schemas.microsoft.com/office/drawing/2014/main" id="{98CDAE1E-767B-0553-0A4D-C946C7EBBA1C}"/>
              </a:ext>
            </a:extLst>
          </p:cNvPr>
          <p:cNvSpPr>
            <a:spLocks noGrp="1" noRot="1" noChangeAspect="1"/>
          </p:cNvSpPr>
          <p:nvPr>
            <p:ph type="sldImg"/>
          </p:nvPr>
        </p:nvSpPr>
        <p:spPr bwMode="auto">
          <a:xfrm>
            <a:off x="119063" y="288925"/>
            <a:ext cx="4733925" cy="2663825"/>
          </a:xfrm>
        </p:spPr>
      </p:sp>
      <p:sp>
        <p:nvSpPr>
          <p:cNvPr id="5" name="Notizenplatzhalter 2">
            <a:extLst>
              <a:ext uri="{FF2B5EF4-FFF2-40B4-BE49-F238E27FC236}">
                <a16:creationId xmlns:a16="http://schemas.microsoft.com/office/drawing/2014/main" id="{8A5FEB68-372E-4B8D-AC9D-762C838AD881}"/>
              </a:ext>
            </a:extLst>
          </p:cNvPr>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a:extLst>
              <a:ext uri="{FF2B5EF4-FFF2-40B4-BE49-F238E27FC236}">
                <a16:creationId xmlns:a16="http://schemas.microsoft.com/office/drawing/2014/main" id="{81D64F19-D4D7-7D4B-347E-706C4CA3AB2D}"/>
              </a:ext>
            </a:extLst>
          </p:cNvPr>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3054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6950D-0511-1DDE-5FBE-9421B10DF38C}"/>
            </a:ext>
          </a:extLst>
        </p:cNvPr>
        <p:cNvGrpSpPr/>
        <p:nvPr/>
      </p:nvGrpSpPr>
      <p:grpSpPr bwMode="auto">
        <a:xfrm>
          <a:off x="0" y="0"/>
          <a:ext cx="0" cy="0"/>
          <a:chOff x="0" y="0"/>
          <a:chExt cx="0" cy="0"/>
        </a:xfrm>
      </p:grpSpPr>
      <p:sp>
        <p:nvSpPr>
          <p:cNvPr id="4" name="Folienbildplatzhalter 1">
            <a:extLst>
              <a:ext uri="{FF2B5EF4-FFF2-40B4-BE49-F238E27FC236}">
                <a16:creationId xmlns:a16="http://schemas.microsoft.com/office/drawing/2014/main" id="{CAB7155D-F61D-A9FF-2D1F-E921A30432C3}"/>
              </a:ext>
            </a:extLst>
          </p:cNvPr>
          <p:cNvSpPr>
            <a:spLocks noGrp="1" noRot="1" noChangeAspect="1"/>
          </p:cNvSpPr>
          <p:nvPr>
            <p:ph type="sldImg"/>
          </p:nvPr>
        </p:nvSpPr>
        <p:spPr bwMode="auto">
          <a:xfrm>
            <a:off x="119063" y="288925"/>
            <a:ext cx="4733925" cy="2663825"/>
          </a:xfrm>
        </p:spPr>
      </p:sp>
      <p:sp>
        <p:nvSpPr>
          <p:cNvPr id="5" name="Notizenplatzhalter 2">
            <a:extLst>
              <a:ext uri="{FF2B5EF4-FFF2-40B4-BE49-F238E27FC236}">
                <a16:creationId xmlns:a16="http://schemas.microsoft.com/office/drawing/2014/main" id="{1637418A-2E54-AFA5-55D3-0C77732613F3}"/>
              </a:ext>
            </a:extLst>
          </p:cNvPr>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a:extLst>
              <a:ext uri="{FF2B5EF4-FFF2-40B4-BE49-F238E27FC236}">
                <a16:creationId xmlns:a16="http://schemas.microsoft.com/office/drawing/2014/main" id="{00B69B76-6173-F2B8-27B9-6DFE1A200C0D}"/>
              </a:ext>
            </a:extLst>
          </p:cNvPr>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884538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516960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4122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8</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36942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9</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85472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10</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725686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11</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5538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417217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748617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324264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065380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59141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088982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18</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310207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19</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073965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20</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413684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21</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36093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261637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712045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57775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341959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6495010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026721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28</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696206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29</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7518677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30</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958576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31</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89831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32</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3702358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33</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471835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34</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5054494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35</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1906955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36</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41363165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37</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22285307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a:xfrm>
            <a:off x="119063" y="288925"/>
            <a:ext cx="4733925" cy="2663825"/>
          </a:xfrm>
        </p:spPr>
      </p:sp>
      <p:sp>
        <p:nvSpPr>
          <p:cNvPr id="5" name="Notizenplatzhalter 2"/>
          <p:cNvSpPr>
            <a:spLocks noGrp="1"/>
          </p:cNvSpPr>
          <p:nvPr>
            <p:ph type="body" idx="1"/>
          </p:nvPr>
        </p:nvSpPr>
        <p:spPr bwMode="auto"/>
        <p:txBody>
          <a:bodyPr/>
          <a:lstStyle/>
          <a:p>
            <a:pPr marL="171450" marR="0" lvl="0" indent="-171450" algn="l" defTabSz="685800">
              <a:lnSpc>
                <a:spcPct val="100000"/>
              </a:lnSpc>
              <a:spcBef>
                <a:spcPts val="0"/>
              </a:spcBef>
              <a:spcAft>
                <a:spcPts val="0"/>
              </a:spcAft>
              <a:buClrTx/>
              <a:buSzTx/>
              <a:buFontTx/>
              <a:buChar char="-"/>
              <a:defRPr/>
            </a:pPr>
            <a:r>
              <a:rPr lang="de-DE"/>
              <a:t>Die Konkurrenz im europäischen Rahmenprogramm für Forschung und Innovation ist sehr groß. Wir empfehlen die </a:t>
            </a:r>
            <a:r>
              <a:rPr lang="de-DE" b="1"/>
              <a:t>frühzeitige Einbindung der NKS</a:t>
            </a:r>
            <a:r>
              <a:rPr lang="de-DE"/>
              <a:t>, um Ihnen eine bestmögliche Beratung zu gewährleisten. Dies kann Ihre Chancen auf einen erfolgreichen Antrag erhöhen.</a:t>
            </a:r>
            <a:endParaRPr/>
          </a:p>
          <a:p>
            <a:pPr marL="171450" indent="-171450">
              <a:buFontTx/>
              <a:buChar char="-"/>
              <a:defRPr/>
            </a:pPr>
            <a:r>
              <a:rPr lang="de-DE" b="1"/>
              <a:t>„Proposal-Feedbacks“ </a:t>
            </a:r>
            <a:r>
              <a:rPr lang="de-DE"/>
              <a:t>unter Einbindung von Gutachtern</a:t>
            </a:r>
            <a:endParaRPr/>
          </a:p>
          <a:p>
            <a:pPr marL="171450" indent="-171450">
              <a:buFontTx/>
              <a:buChar char="-"/>
              <a:defRPr/>
            </a:pPr>
            <a:r>
              <a:rPr lang="de-DE" b="1"/>
              <a:t>Partnersuche: </a:t>
            </a:r>
            <a:r>
              <a:rPr lang="de-DE"/>
              <a:t>Unterstützung z.B. durch Brokerage-Events</a:t>
            </a:r>
            <a:endParaRPr/>
          </a:p>
          <a:p>
            <a:pPr marL="171450" indent="-171450">
              <a:buFontTx/>
              <a:buChar char="-"/>
              <a:defRPr/>
            </a:pPr>
            <a:r>
              <a:rPr lang="de-DE" b="1"/>
              <a:t>Veröffentlichung von Dokumenten</a:t>
            </a:r>
            <a:r>
              <a:rPr lang="de-DE"/>
              <a:t>, wie z.B. Success Stories</a:t>
            </a:r>
            <a:endParaRPr/>
          </a:p>
          <a:p>
            <a:pPr marL="171450" indent="-171450">
              <a:buFontTx/>
              <a:buChar char="-"/>
              <a:defRPr/>
            </a:pPr>
            <a:r>
              <a:rPr lang="de-DE"/>
              <a:t>Leistungen für </a:t>
            </a:r>
            <a:r>
              <a:rPr lang="de-DE" b="1"/>
              <a:t>Multiplikatoren</a:t>
            </a:r>
            <a:r>
              <a:rPr lang="de-DE"/>
              <a:t>: z.B. die Vorstellung aktueller Entwicklungen, Hinweise aus Analysen von Antragsrunden sowie der Austausch von Erfahrungen aus der Beratung von Antragstellern</a:t>
            </a:r>
            <a:endParaRPr/>
          </a:p>
          <a:p>
            <a:pPr marL="171450" indent="-171450">
              <a:buFontTx/>
              <a:buChar char="-"/>
              <a:defRPr/>
            </a:pPr>
            <a:r>
              <a:rPr lang="de-DE"/>
              <a:t>Durchführung von </a:t>
            </a:r>
            <a:r>
              <a:rPr lang="de-DE" b="1"/>
              <a:t>Infoveranstaltungen</a:t>
            </a:r>
            <a:endParaRPr/>
          </a:p>
          <a:p>
            <a:pPr marL="171450" indent="-171450">
              <a:buFontTx/>
              <a:buChar char="-"/>
              <a:defRPr/>
            </a:pPr>
            <a:r>
              <a:rPr lang="de-DE"/>
              <a:t>Buchung als </a:t>
            </a:r>
            <a:r>
              <a:rPr lang="de-DE" b="1"/>
              <a:t>Referenten für Veranstaltungen</a:t>
            </a:r>
            <a:endParaRPr/>
          </a:p>
        </p:txBody>
      </p:sp>
      <p:sp>
        <p:nvSpPr>
          <p:cNvPr id="6" name="Foliennummernplatzhalter 3"/>
          <p:cNvSpPr>
            <a:spLocks noGrp="1"/>
          </p:cNvSpPr>
          <p:nvPr>
            <p:ph type="sldNum" sz="quarter" idx="10"/>
          </p:nvPr>
        </p:nvSpPr>
        <p:spPr bwMode="auto"/>
        <p:txBody>
          <a:bodyPr/>
          <a:lstStyle/>
          <a:p>
            <a:pPr marL="0" marR="0" lvl="0" indent="0" algn="r" defTabSz="457200">
              <a:lnSpc>
                <a:spcPct val="100000"/>
              </a:lnSpc>
              <a:spcBef>
                <a:spcPts val="0"/>
              </a:spcBef>
              <a:spcAft>
                <a:spcPts val="0"/>
              </a:spcAft>
              <a:buClrTx/>
              <a:buSzTx/>
              <a:buFontTx/>
              <a:buNone/>
              <a:defRPr/>
            </a:pPr>
            <a:fld id="{94E2466A-E22D-44F0-A303-69853F092773}" type="slidenum">
              <a:rPr lang="de-DE" sz="1300" b="0" i="0" u="none" strike="noStrike" cap="none" spc="0">
                <a:ln>
                  <a:noFill/>
                </a:ln>
                <a:solidFill>
                  <a:prstClr val="black"/>
                </a:solidFill>
                <a:latin typeface="Calibri"/>
                <a:cs typeface="Arial"/>
              </a:rPr>
              <a:t>38</a:t>
            </a:fld>
            <a:endParaRPr lang="de-DE" sz="1300" b="0" i="0" u="none" strike="noStrike" cap="none" spc="0">
              <a:ln>
                <a:noFill/>
              </a:ln>
              <a:solidFill>
                <a:prstClr val="black"/>
              </a:solidFill>
              <a:latin typeface="Calibri"/>
              <a:cs typeface="Arial"/>
            </a:endParaRPr>
          </a:p>
        </p:txBody>
      </p:sp>
    </p:spTree>
    <p:extLst>
      <p:ext uri="{BB962C8B-B14F-4D97-AF65-F5344CB8AC3E}">
        <p14:creationId xmlns:p14="http://schemas.microsoft.com/office/powerpoint/2010/main" val="870985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userDrawn="1">
  <p:cSld name="Titel und Inhalt">
    <p:spTree>
      <p:nvGrpSpPr>
        <p:cNvPr id="1" name=""/>
        <p:cNvGrpSpPr/>
        <p:nvPr/>
      </p:nvGrpSpPr>
      <p:grpSpPr bwMode="auto">
        <a:xfrm>
          <a:off x="0" y="0"/>
          <a:ext cx="0" cy="0"/>
          <a:chOff x="0" y="0"/>
          <a:chExt cx="0" cy="0"/>
        </a:xfrm>
      </p:grpSpPr>
      <p:sp>
        <p:nvSpPr>
          <p:cNvPr id="4" name="Rechteck 6"/>
          <p:cNvSpPr/>
          <p:nvPr userDrawn="1"/>
        </p:nvSpPr>
        <p:spPr bwMode="auto">
          <a:xfrm>
            <a:off x="0" y="4847043"/>
            <a:ext cx="9144000" cy="296465"/>
          </a:xfrm>
          <a:prstGeom prst="rect">
            <a:avLst/>
          </a:prstGeom>
          <a:solidFill>
            <a:srgbClr val="0778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de-DE" sz="1350"/>
          </a:p>
        </p:txBody>
      </p:sp>
      <p:sp>
        <p:nvSpPr>
          <p:cNvPr id="5" name="Rechteck 11"/>
          <p:cNvSpPr/>
          <p:nvPr userDrawn="1"/>
        </p:nvSpPr>
        <p:spPr bwMode="auto">
          <a:xfrm>
            <a:off x="6387083" y="4857418"/>
            <a:ext cx="2342580" cy="286082"/>
          </a:xfrm>
          <a:prstGeom prst="rect">
            <a:avLst/>
          </a:prstGeom>
        </p:spPr>
        <p:txBody>
          <a:bodyPr wrap="square" lIns="0" tIns="0" rIns="0" bIns="0" anchor="ctr" anchorCtr="0">
            <a:noAutofit/>
          </a:bodyPr>
          <a:lstStyle/>
          <a:p>
            <a:pPr algn="r">
              <a:lnSpc>
                <a:spcPct val="100000"/>
              </a:lnSpc>
              <a:spcAft>
                <a:spcPts val="0"/>
              </a:spcAft>
              <a:defRPr/>
            </a:pPr>
            <a:fld id="{50C77D1C-F0FB-DF48-A0F1-90ACD1E3FEBC}" type="slidenum">
              <a:rPr lang="de-DE" sz="900" b="1" i="0">
                <a:solidFill>
                  <a:srgbClr val="FFFFFF"/>
                </a:solidFill>
                <a:latin typeface="BundesSans Office Bold"/>
                <a:cs typeface="BundesSans Office Bold"/>
              </a:rPr>
              <a:pPr algn="r">
                <a:lnSpc>
                  <a:spcPct val="100000"/>
                </a:lnSpc>
                <a:spcAft>
                  <a:spcPts val="0"/>
                </a:spcAft>
                <a:defRPr/>
              </a:pPr>
              <a:t>‹Nr.›</a:t>
            </a:fld>
            <a:endParaRPr lang="de-DE" sz="900" b="1" i="0">
              <a:solidFill>
                <a:srgbClr val="FFFFFF"/>
              </a:solidFill>
              <a:latin typeface="BundesSans Office Bold"/>
              <a:cs typeface="BundesSans Office Bold"/>
            </a:endParaRPr>
          </a:p>
        </p:txBody>
      </p:sp>
      <p:sp>
        <p:nvSpPr>
          <p:cNvPr id="6" name="Titel 1"/>
          <p:cNvSpPr>
            <a:spLocks noGrp="1"/>
          </p:cNvSpPr>
          <p:nvPr>
            <p:ph type="title" hasCustomPrompt="1"/>
          </p:nvPr>
        </p:nvSpPr>
        <p:spPr bwMode="auto">
          <a:xfrm>
            <a:off x="856964" y="1200184"/>
            <a:ext cx="7872701" cy="430887"/>
          </a:xfrm>
        </p:spPr>
        <p:txBody>
          <a:bodyPr wrap="square" lIns="0" tIns="0" rIns="0" bIns="0" anchor="t" anchorCtr="0">
            <a:normAutofit/>
          </a:bodyPr>
          <a:lstStyle>
            <a:lvl1pPr algn="l">
              <a:lnSpc>
                <a:spcPct val="100000"/>
              </a:lnSpc>
              <a:spcAft>
                <a:spcPts val="0"/>
              </a:spcAft>
              <a:defRPr sz="2100" b="0" i="0">
                <a:latin typeface="BundesSerif Office"/>
                <a:cs typeface="Arial"/>
              </a:defRPr>
            </a:lvl1pPr>
          </a:lstStyle>
          <a:p>
            <a:pPr>
              <a:defRPr/>
            </a:pPr>
            <a:r>
              <a:rPr lang="de-DE"/>
              <a:t>Titelmasterformat durch Klicken bearbeiten</a:t>
            </a:r>
            <a:endParaRPr/>
          </a:p>
        </p:txBody>
      </p:sp>
      <p:sp>
        <p:nvSpPr>
          <p:cNvPr id="7" name="Inhaltsplatzhalter 2"/>
          <p:cNvSpPr>
            <a:spLocks noGrp="1"/>
          </p:cNvSpPr>
          <p:nvPr>
            <p:ph idx="1" hasCustomPrompt="1"/>
          </p:nvPr>
        </p:nvSpPr>
        <p:spPr bwMode="auto">
          <a:xfrm>
            <a:off x="856803" y="1742540"/>
            <a:ext cx="7872861" cy="3104497"/>
          </a:xfrm>
        </p:spPr>
        <p:txBody>
          <a:bodyPr lIns="0" tIns="0" rIns="0" bIns="0">
            <a:normAutofit/>
          </a:bodyPr>
          <a:lstStyle>
            <a:lvl1pPr marL="175487" indent="-175487">
              <a:lnSpc>
                <a:spcPct val="100000"/>
              </a:lnSpc>
              <a:spcBef>
                <a:spcPts val="225"/>
              </a:spcBef>
              <a:spcAft>
                <a:spcPts val="225"/>
              </a:spcAft>
              <a:buClrTx/>
              <a:buFont typeface="Arial"/>
              <a:buChar char="•"/>
              <a:defRPr sz="1500">
                <a:latin typeface="BundesSans Office"/>
              </a:defRPr>
            </a:lvl1pPr>
            <a:lvl2pPr marL="337475" indent="-159288">
              <a:lnSpc>
                <a:spcPct val="100000"/>
              </a:lnSpc>
              <a:spcBef>
                <a:spcPts val="225"/>
              </a:spcBef>
              <a:spcAft>
                <a:spcPts val="225"/>
              </a:spcAft>
              <a:buClrTx/>
              <a:buFont typeface="Symbol"/>
              <a:buChar char="-"/>
              <a:defRPr sz="1500">
                <a:latin typeface="BundesSans Office"/>
              </a:defRPr>
            </a:lvl2pPr>
            <a:lvl3pPr marL="507563" indent="-175487">
              <a:lnSpc>
                <a:spcPct val="100000"/>
              </a:lnSpc>
              <a:spcBef>
                <a:spcPts val="225"/>
              </a:spcBef>
              <a:spcAft>
                <a:spcPts val="225"/>
              </a:spcAft>
              <a:buClrTx/>
              <a:buFont typeface="Arial"/>
              <a:buChar char="•"/>
              <a:defRPr sz="1500">
                <a:latin typeface="BundesSans Office"/>
              </a:defRPr>
            </a:lvl3pPr>
            <a:lvl4pPr marL="736943" indent="-197628">
              <a:lnSpc>
                <a:spcPct val="100000"/>
              </a:lnSpc>
              <a:spcBef>
                <a:spcPts val="225"/>
              </a:spcBef>
              <a:spcAft>
                <a:spcPts val="225"/>
              </a:spcAft>
              <a:buFont typeface="Symbol"/>
              <a:buChar char="-"/>
              <a:defRPr sz="1500">
                <a:latin typeface="BundesSans Office"/>
              </a:defRPr>
            </a:lvl4pPr>
            <a:lvl5pPr marL="1038147" indent="-257156" defTabSz="254774">
              <a:lnSpc>
                <a:spcPct val="100000"/>
              </a:lnSpc>
              <a:spcBef>
                <a:spcPts val="225"/>
              </a:spcBef>
              <a:spcAft>
                <a:spcPts val="225"/>
              </a:spcAft>
              <a:buFont typeface="Wingdings"/>
              <a:buChar char="Ø"/>
              <a:defRPr>
                <a:latin typeface="BundesSans Office"/>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8" name="Textfeld 10"/>
          <p:cNvSpPr>
            <a:spLocks noAdjustHandles="1"/>
          </p:cNvSpPr>
          <p:nvPr userDrawn="1"/>
        </p:nvSpPr>
        <p:spPr bwMode="auto">
          <a:xfrm>
            <a:off x="863452" y="4857426"/>
            <a:ext cx="2825813" cy="286081"/>
          </a:xfrm>
          <a:prstGeom prst="rect">
            <a:avLst/>
          </a:prstGeom>
          <a:noFill/>
        </p:spPr>
        <p:txBody>
          <a:bodyPr wrap="square" lIns="0" tIns="0" rIns="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FFFFF"/>
                </a:solidFill>
                <a:effectLst/>
                <a:uLnTx/>
                <a:uFillTx/>
                <a:latin typeface="BundesSans Regular" panose="020B0002030500000203" pitchFamily="34" charset="0"/>
                <a:ea typeface="+mn-ea"/>
                <a:cs typeface="BundesSans Office Bold"/>
              </a:rPr>
              <a:t>28.01.2026</a:t>
            </a:r>
          </a:p>
        </p:txBody>
      </p:sp>
      <p:pic>
        <p:nvPicPr>
          <p:cNvPr id="10" name="Grafik 14"/>
          <p:cNvPicPr>
            <a:picLocks noChangeAspect="1"/>
          </p:cNvPicPr>
          <p:nvPr userDrawn="1"/>
        </p:nvPicPr>
        <p:blipFill>
          <a:blip r:embed="rId2"/>
          <a:stretch/>
        </p:blipFill>
        <p:spPr bwMode="auto">
          <a:xfrm>
            <a:off x="7107384" y="108008"/>
            <a:ext cx="1888981" cy="891667"/>
          </a:xfrm>
          <a:prstGeom prst="rect">
            <a:avLst/>
          </a:prstGeom>
        </p:spPr>
      </p:pic>
      <p:pic>
        <p:nvPicPr>
          <p:cNvPr id="2" name="Grafik 4">
            <a:extLst>
              <a:ext uri="{FF2B5EF4-FFF2-40B4-BE49-F238E27FC236}">
                <a16:creationId xmlns:a16="http://schemas.microsoft.com/office/drawing/2014/main" id="{A171E79A-D1CF-9251-E433-DEE28AB336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49975" y="108006"/>
            <a:ext cx="2058223" cy="1062703"/>
          </a:xfrm>
          <a:prstGeom prst="rect">
            <a:avLst/>
          </a:prstGeom>
        </p:spPr>
      </p:pic>
    </p:spTree>
    <p:extLst>
      <p:ext uri="{BB962C8B-B14F-4D97-AF65-F5344CB8AC3E}">
        <p14:creationId xmlns:p14="http://schemas.microsoft.com/office/powerpoint/2010/main" val="3919412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userDrawn="1">
  <p:cSld name="Titelfolie">
    <p:bg>
      <p:bgPr>
        <a:solidFill>
          <a:srgbClr val="0778A5"/>
        </a:solidFill>
        <a:effectLst/>
      </p:bgPr>
    </p:bg>
    <p:spTree>
      <p:nvGrpSpPr>
        <p:cNvPr id="1" name=""/>
        <p:cNvGrpSpPr/>
        <p:nvPr/>
      </p:nvGrpSpPr>
      <p:grpSpPr bwMode="auto">
        <a:xfrm>
          <a:off x="0" y="0"/>
          <a:ext cx="0" cy="0"/>
          <a:chOff x="0" y="0"/>
          <a:chExt cx="0" cy="0"/>
        </a:xfrm>
      </p:grpSpPr>
      <p:sp>
        <p:nvSpPr>
          <p:cNvPr id="4" name="Rechteck 6"/>
          <p:cNvSpPr/>
          <p:nvPr userDrawn="1"/>
        </p:nvSpPr>
        <p:spPr bwMode="auto">
          <a:xfrm>
            <a:off x="144463" y="108348"/>
            <a:ext cx="8851900" cy="280050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de-DE" sz="1800"/>
          </a:p>
        </p:txBody>
      </p:sp>
      <p:sp>
        <p:nvSpPr>
          <p:cNvPr id="5" name="Titel 1"/>
          <p:cNvSpPr>
            <a:spLocks noGrp="1"/>
          </p:cNvSpPr>
          <p:nvPr>
            <p:ph type="title" hasCustomPrompt="1"/>
          </p:nvPr>
        </p:nvSpPr>
        <p:spPr bwMode="auto">
          <a:xfrm>
            <a:off x="837189" y="1202575"/>
            <a:ext cx="7886123" cy="492443"/>
          </a:xfrm>
        </p:spPr>
        <p:txBody>
          <a:bodyPr wrap="square" lIns="0" tIns="0" rIns="0" bIns="0" anchor="t">
            <a:spAutoFit/>
          </a:bodyPr>
          <a:lstStyle>
            <a:lvl1pPr algn="l">
              <a:lnSpc>
                <a:spcPct val="100000"/>
              </a:lnSpc>
              <a:spcAft>
                <a:spcPts val="0"/>
              </a:spcAft>
              <a:defRPr sz="3200" b="0" i="0" cap="none">
                <a:latin typeface="BundesSerif Office"/>
              </a:defRPr>
            </a:lvl1pPr>
          </a:lstStyle>
          <a:p>
            <a:pPr>
              <a:defRPr/>
            </a:pPr>
            <a:r>
              <a:rPr lang="de-DE"/>
              <a:t>Hier steht der Titel der Präsentation</a:t>
            </a:r>
            <a:endParaRPr/>
          </a:p>
        </p:txBody>
      </p:sp>
      <p:sp>
        <p:nvSpPr>
          <p:cNvPr id="6" name="Untertitel 2"/>
          <p:cNvSpPr>
            <a:spLocks noGrp="1"/>
          </p:cNvSpPr>
          <p:nvPr>
            <p:ph type="subTitle" idx="1" hasCustomPrompt="1"/>
          </p:nvPr>
        </p:nvSpPr>
        <p:spPr bwMode="auto">
          <a:xfrm>
            <a:off x="858813" y="1887086"/>
            <a:ext cx="7864499" cy="305818"/>
          </a:xfrm>
        </p:spPr>
        <p:txBody>
          <a:bodyPr lIns="0" tIns="0" rIns="0" bIns="0" anchor="b" anchorCtr="0">
            <a:normAutofit/>
          </a:bodyPr>
          <a:lstStyle>
            <a:lvl1pPr marL="0" indent="0" algn="l">
              <a:lnSpc>
                <a:spcPct val="100000"/>
              </a:lnSpc>
              <a:spcBef>
                <a:spcPts val="0"/>
              </a:spcBef>
              <a:buNone/>
              <a:defRPr sz="1800" b="1" i="0">
                <a:solidFill>
                  <a:schemeClr val="tx1"/>
                </a:solidFill>
                <a:latin typeface="BundesSans Office"/>
                <a:cs typeface="Aria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pPr>
              <a:defRPr/>
            </a:pPr>
            <a:r>
              <a:rPr lang="de-DE"/>
              <a:t>Veranstaltungsort, Datum</a:t>
            </a:r>
            <a:endParaRPr/>
          </a:p>
        </p:txBody>
      </p:sp>
      <p:pic>
        <p:nvPicPr>
          <p:cNvPr id="7" name="Grafik 4"/>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144463" y="108348"/>
            <a:ext cx="1872000" cy="968597"/>
          </a:xfrm>
          <a:prstGeom prst="rect">
            <a:avLst/>
          </a:prstGeom>
        </p:spPr>
      </p:pic>
      <p:pic>
        <p:nvPicPr>
          <p:cNvPr id="9" name="Grafik 2"/>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7308304" y="267494"/>
            <a:ext cx="1097477" cy="555350"/>
          </a:xfrm>
          <a:prstGeom prst="rect">
            <a:avLst/>
          </a:prstGeom>
        </p:spPr>
      </p:pic>
    </p:spTree>
    <p:extLst>
      <p:ext uri="{BB962C8B-B14F-4D97-AF65-F5344CB8AC3E}">
        <p14:creationId xmlns:p14="http://schemas.microsoft.com/office/powerpoint/2010/main" val="34606907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mc.ncbi.nlm.nih.gov/articles/PMC10906892/#:~:text=refining%20also%20helps%20develop%20scientific,during%20your%20grant%20writing%20journey" TargetMode="External"/><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hyperlink" Target="https://www.slido.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mc.ncbi.nlm.nih.gov/articles/PMC12515461/#:~:text=AI%2C%20particularly%20generative%20AI%2C%20will,Given%20the%20ease%20with%20which" TargetMode="External"/><Relationship Id="rId7" Type="http://schemas.openxmlformats.org/officeDocument/2006/relationships/hyperlink" Target="https://sciencebusiness.net/news/ai/european-research-council-issues-warning-ais-use-grant-application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nber.org/papers/w34255" TargetMode="Externa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journal.laurea.fi/navigating-horizon-europe-understanding-the-structure-of-a-horizon-europe-proposal/#2e3ab39b#:~:text=A%20Horizon%20Europe%20proposal%20is,Before%20going%20into%20mor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github.com/HawaiiLawSchoolTechIncubator/AI-MBE-Benchmark?utm_source=chatgpt.com" TargetMode="External"/><Relationship Id="rId3" Type="http://schemas.openxmlformats.org/officeDocument/2006/relationships/hyperlink" Target="https://pmc.ncbi.nlm.nih.gov/articles/PMC10906892/#:~:text=revise%20scientific%20text%20,native%20English%20writers" TargetMode="External"/><Relationship Id="rId7" Type="http://schemas.openxmlformats.org/officeDocument/2006/relationships/hyperlink" Target="https://deepmind.google/blog/advanced-version-of-gemini-with-deep-think-officially-achieves-gold-medal-standard-at-the-international-mathematical-olympiad/"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cdn.openai.com/papers/gpt-4.pdf?utm_source=chatgpt.com" TargetMode="Externa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 Id="rId9" Type="http://schemas.openxmlformats.org/officeDocument/2006/relationships/hyperlink" Target="https://arxiv.org/abs/2504.21202?utm_source=chatgpt.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pmc.ncbi.nlm.nih.gov/articles/PMC10906892/#:~:text=refining%20also%20helps%20develop%20scientific,during%20your%20grant%20writing%20journey" TargetMode="External"/><Relationship Id="rId5" Type="http://schemas.openxmlformats.org/officeDocument/2006/relationships/hyperlink" Target="https://pmc.ncbi.nlm.nih.gov/articles/PMC10906892/#:~:text=well%20as%20the%20tendency%20of,has%20led%20to%20a%20growing" TargetMode="External"/><Relationship Id="rId4" Type="http://schemas.openxmlformats.org/officeDocument/2006/relationships/hyperlink" Target="https://pmc.ncbi.nlm.nih.gov/articles/PMC10906892/#:~:text=revise%20scientific%20text%20,native%20English%20writer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pdf/2302.0433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nature.com/articles/d41586-023-03238-5"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linkedin.com/posts/kristjanzemljic_researchers-grantwriters-takes-days-to-activity-7375857080601067520-21l4/?utm_source=chatgpt.co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www.linkedin.com/posts/kristjanzemljic_writing-eu-proposals-with-chatgpt-isnt-easy-activity-7300428598409093120-6XoY/"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pmc.ncbi.nlm.nih.gov/articles/PMC10906892/#:~:text=revise%20scientific%20text%20,native%20English%20writer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pmc.ncbi.nlm.nih.gov/articles/PMC10906892/#:~:text=refining%20also%20helps%20develop%20scientific,during%20your%20grant%20writing%20journey" TargetMode="External"/><Relationship Id="rId4" Type="http://schemas.openxmlformats.org/officeDocument/2006/relationships/hyperlink" Target="https://pmc.ncbi.nlm.nih.gov/articles/PMC10906892/#:~:text=well%20as%20the%20tendency%20of,has%20led%20to%20a%20growing"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8F7921FC-78ED-4A09-BD1D-CB89BBF23906}"/>
              </a:ext>
            </a:extLst>
          </p:cNvPr>
          <p:cNvSpPr txBox="1"/>
          <p:nvPr/>
        </p:nvSpPr>
        <p:spPr bwMode="auto">
          <a:xfrm>
            <a:off x="837189" y="4083918"/>
            <a:ext cx="6077305" cy="646331"/>
          </a:xfrm>
          <a:prstGeom prst="rect">
            <a:avLst/>
          </a:prstGeom>
          <a:noFill/>
        </p:spPr>
        <p:txBody>
          <a:bodyPr wrap="none" rtlCol="0">
            <a:spAutoFit/>
          </a:bodyPr>
          <a:lstStyle/>
          <a:p>
            <a:r>
              <a:rPr lang="de-DE" dirty="0">
                <a:solidFill>
                  <a:schemeClr val="bg1"/>
                </a:solidFill>
                <a:latin typeface="BundesSans Office" panose="020B0002030500000203" pitchFamily="34" charset="0"/>
              </a:rPr>
              <a:t>Dr. Alexander Khanin, Dr. Egmont Fritz</a:t>
            </a:r>
          </a:p>
          <a:p>
            <a:r>
              <a:rPr lang="de-DE" dirty="0">
                <a:solidFill>
                  <a:schemeClr val="bg1"/>
                </a:solidFill>
                <a:latin typeface="BundesSans Office" panose="020B0002030500000203" pitchFamily="34" charset="0"/>
              </a:rPr>
              <a:t>Nationale Kontaktstelle Digitale und Industrielle Technologien</a:t>
            </a:r>
          </a:p>
        </p:txBody>
      </p:sp>
      <p:sp>
        <p:nvSpPr>
          <p:cNvPr id="13" name="Titel 1">
            <a:extLst>
              <a:ext uri="{FF2B5EF4-FFF2-40B4-BE49-F238E27FC236}">
                <a16:creationId xmlns:a16="http://schemas.microsoft.com/office/drawing/2014/main" id="{FE47EFF3-6DF4-661F-C1A1-E70B39E63AF2}"/>
              </a:ext>
            </a:extLst>
          </p:cNvPr>
          <p:cNvSpPr>
            <a:spLocks noGrp="1"/>
          </p:cNvSpPr>
          <p:nvPr>
            <p:ph type="title"/>
          </p:nvPr>
        </p:nvSpPr>
        <p:spPr>
          <a:xfrm>
            <a:off x="684212" y="1066939"/>
            <a:ext cx="7775575" cy="2743200"/>
          </a:xfrm>
        </p:spPr>
        <p:txBody>
          <a:bodyPr/>
          <a:lstStyle/>
          <a:p>
            <a:pPr>
              <a:lnSpc>
                <a:spcPct val="100000"/>
              </a:lnSpc>
            </a:pPr>
            <a:r>
              <a:rPr lang="de-DE" sz="3000" b="1" dirty="0">
                <a:effectLst/>
                <a:latin typeface="Aptos" panose="020B0004020202020204" pitchFamily="34" charset="0"/>
                <a:ea typeface="Aptos" panose="020B0004020202020204" pitchFamily="34" charset="0"/>
                <a:cs typeface="Calibri" panose="020F0502020204030204" pitchFamily="34" charset="0"/>
              </a:rPr>
              <a:t>KI in der Antragstellung </a:t>
            </a:r>
            <a:endParaRPr lang="de-DE" sz="3000" dirty="0"/>
          </a:p>
        </p:txBody>
      </p:sp>
      <p:sp>
        <p:nvSpPr>
          <p:cNvPr id="14" name="Untertitel 2">
            <a:extLst>
              <a:ext uri="{FF2B5EF4-FFF2-40B4-BE49-F238E27FC236}">
                <a16:creationId xmlns:a16="http://schemas.microsoft.com/office/drawing/2014/main" id="{F08A9557-69D2-6282-EAEA-6E196C51A857}"/>
              </a:ext>
            </a:extLst>
          </p:cNvPr>
          <p:cNvSpPr>
            <a:spLocks noGrp="1"/>
          </p:cNvSpPr>
          <p:nvPr>
            <p:ph type="subTitle" idx="1"/>
          </p:nvPr>
        </p:nvSpPr>
        <p:spPr>
          <a:xfrm>
            <a:off x="684212" y="2288623"/>
            <a:ext cx="8697433" cy="356182"/>
          </a:xfrm>
        </p:spPr>
        <p:txBody>
          <a:bodyPr>
            <a:noAutofit/>
          </a:bodyPr>
          <a:lstStyle/>
          <a:p>
            <a:r>
              <a:rPr lang="de-DE" sz="1600" dirty="0"/>
              <a:t>21.01.2026</a:t>
            </a:r>
          </a:p>
        </p:txBody>
      </p:sp>
    </p:spTree>
    <p:extLst>
      <p:ext uri="{BB962C8B-B14F-4D97-AF65-F5344CB8AC3E}">
        <p14:creationId xmlns:p14="http://schemas.microsoft.com/office/powerpoint/2010/main" val="2502593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31105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5DFA5E3-3386-F5BB-BB6B-5E18365A20F0}"/>
            </a:ext>
          </a:extLst>
        </p:cNvPr>
        <p:cNvGrpSpPr/>
        <p:nvPr/>
      </p:nvGrpSpPr>
      <p:grpSpPr bwMode="auto">
        <a:xfrm>
          <a:off x="0" y="0"/>
          <a:ext cx="0" cy="0"/>
          <a:chOff x="0" y="0"/>
          <a:chExt cx="0" cy="0"/>
        </a:xfrm>
      </p:grpSpPr>
      <p:sp>
        <p:nvSpPr>
          <p:cNvPr id="2" name="Text 0">
            <a:extLst>
              <a:ext uri="{FF2B5EF4-FFF2-40B4-BE49-F238E27FC236}">
                <a16:creationId xmlns:a16="http://schemas.microsoft.com/office/drawing/2014/main" id="{80C0F9C2-8A03-2182-78F3-1BD402630088}"/>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err="1">
                <a:solidFill>
                  <a:srgbClr val="003366"/>
                </a:solidFill>
              </a:rPr>
              <a:t>Netikette</a:t>
            </a:r>
            <a:endParaRPr lang="en-US" sz="2600" b="1" dirty="0"/>
          </a:p>
        </p:txBody>
      </p:sp>
      <p:sp>
        <p:nvSpPr>
          <p:cNvPr id="5" name="Textfeld 4">
            <a:extLst>
              <a:ext uri="{FF2B5EF4-FFF2-40B4-BE49-F238E27FC236}">
                <a16:creationId xmlns:a16="http://schemas.microsoft.com/office/drawing/2014/main" id="{0D8C0375-8EDA-6E9B-DCA9-5D27D6DA592D}"/>
              </a:ext>
            </a:extLst>
          </p:cNvPr>
          <p:cNvSpPr txBox="1"/>
          <p:nvPr/>
        </p:nvSpPr>
        <p:spPr>
          <a:xfrm>
            <a:off x="222585" y="1287166"/>
            <a:ext cx="8746958" cy="2567113"/>
          </a:xfrm>
          <a:prstGeom prst="rect">
            <a:avLst/>
          </a:prstGeom>
          <a:noFill/>
        </p:spPr>
        <p:txBody>
          <a:bodyPr wrap="square">
            <a:spAutoFit/>
          </a:bodyPr>
          <a:lstStyle/>
          <a:p>
            <a:pPr>
              <a:lnSpc>
                <a:spcPct val="107000"/>
              </a:lnSpc>
              <a:spcAft>
                <a:spcPts val="800"/>
              </a:spcAft>
              <a:buSzPts val="1000"/>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Folgende Hinweise vor Veranstaltungsbeginn: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Bitte schalten Sie Ihre </a:t>
            </a:r>
            <a:r>
              <a:rPr lang="de-DE" b="1" dirty="0">
                <a:latin typeface="Aptos" panose="020B0004020202020204" pitchFamily="34" charset="0"/>
                <a:ea typeface="Aptos" panose="020B0004020202020204" pitchFamily="34" charset="0"/>
                <a:cs typeface="Times New Roman" panose="02020603050405020304" pitchFamily="18" charset="0"/>
              </a:rPr>
              <a:t>Kamera</a:t>
            </a:r>
            <a:r>
              <a:rPr lang="de-DE" dirty="0">
                <a:latin typeface="Aptos" panose="020B0004020202020204" pitchFamily="34" charset="0"/>
                <a:ea typeface="Aptos" panose="020B0004020202020204" pitchFamily="34" charset="0"/>
                <a:cs typeface="Times New Roman" panose="02020603050405020304" pitchFamily="18" charset="0"/>
              </a:rPr>
              <a:t> und Ihr </a:t>
            </a:r>
            <a:r>
              <a:rPr lang="de-DE" b="1" dirty="0">
                <a:latin typeface="Aptos" panose="020B0004020202020204" pitchFamily="34" charset="0"/>
                <a:ea typeface="Aptos" panose="020B0004020202020204" pitchFamily="34" charset="0"/>
                <a:cs typeface="Times New Roman" panose="02020603050405020304" pitchFamily="18" charset="0"/>
              </a:rPr>
              <a:t>Mikrophon</a:t>
            </a:r>
            <a:r>
              <a:rPr lang="de-DE" dirty="0">
                <a:latin typeface="Aptos" panose="020B0004020202020204" pitchFamily="34" charset="0"/>
                <a:ea typeface="Aptos" panose="020B0004020202020204" pitchFamily="34" charset="0"/>
                <a:cs typeface="Times New Roman" panose="02020603050405020304" pitchFamily="18" charset="0"/>
              </a:rPr>
              <a:t> erst ein, wenn Sie mit uns diskutieren.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Verwenden Sie bitte den </a:t>
            </a:r>
            <a:r>
              <a:rPr lang="de-DE" b="1" dirty="0">
                <a:latin typeface="Aptos" panose="020B0004020202020204" pitchFamily="34" charset="0"/>
                <a:ea typeface="Aptos" panose="020B0004020202020204" pitchFamily="34" charset="0"/>
                <a:cs typeface="Times New Roman" panose="02020603050405020304" pitchFamily="18" charset="0"/>
              </a:rPr>
              <a:t>Chat</a:t>
            </a:r>
            <a:r>
              <a:rPr lang="de-DE" dirty="0">
                <a:latin typeface="Aptos" panose="020B0004020202020204" pitchFamily="34" charset="0"/>
                <a:ea typeface="Aptos" panose="020B0004020202020204" pitchFamily="34" charset="0"/>
                <a:cs typeface="Times New Roman" panose="02020603050405020304" pitchFamily="18" charset="0"/>
              </a:rPr>
              <a:t>, um Ihre </a:t>
            </a:r>
            <a:r>
              <a:rPr lang="de-DE" b="1" dirty="0">
                <a:latin typeface="Aptos" panose="020B0004020202020204" pitchFamily="34" charset="0"/>
                <a:ea typeface="Aptos" panose="020B0004020202020204" pitchFamily="34" charset="0"/>
                <a:cs typeface="Times New Roman" panose="02020603050405020304" pitchFamily="18" charset="0"/>
              </a:rPr>
              <a:t>Frage</a:t>
            </a:r>
            <a:r>
              <a:rPr lang="de-DE" dirty="0">
                <a:latin typeface="Aptos" panose="020B0004020202020204" pitchFamily="34" charset="0"/>
                <a:ea typeface="Aptos" panose="020B0004020202020204" pitchFamily="34" charset="0"/>
                <a:cs typeface="Times New Roman" panose="02020603050405020304" pitchFamily="18" charset="0"/>
              </a:rPr>
              <a:t> zu stellen.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Geben Sie uns Bescheid, sofern Sie </a:t>
            </a:r>
            <a:r>
              <a:rPr lang="de-DE" b="1" dirty="0">
                <a:latin typeface="Aptos" panose="020B0004020202020204" pitchFamily="34" charset="0"/>
                <a:ea typeface="Aptos" panose="020B0004020202020204" pitchFamily="34" charset="0"/>
                <a:cs typeface="Times New Roman" panose="02020603050405020304" pitchFamily="18" charset="0"/>
              </a:rPr>
              <a:t>technische Schwierigkeiten</a:t>
            </a:r>
            <a:r>
              <a:rPr lang="de-DE" dirty="0">
                <a:latin typeface="Aptos" panose="020B0004020202020204" pitchFamily="34" charset="0"/>
                <a:ea typeface="Aptos" panose="020B0004020202020204" pitchFamily="34" charset="0"/>
                <a:cs typeface="Times New Roman" panose="02020603050405020304" pitchFamily="18" charset="0"/>
              </a:rPr>
              <a:t> haben sollten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Wir werden versuchen, Ihre Frage im Chat und später in der Q&amp;A Runde zu beantworten. </a:t>
            </a:r>
          </a:p>
        </p:txBody>
      </p:sp>
    </p:spTree>
    <p:extLst>
      <p:ext uri="{BB962C8B-B14F-4D97-AF65-F5344CB8AC3E}">
        <p14:creationId xmlns:p14="http://schemas.microsoft.com/office/powerpoint/2010/main" val="259645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45D2D9A-48BE-BDB9-5299-A6839FE7E1FB}"/>
            </a:ext>
          </a:extLst>
        </p:cNvPr>
        <p:cNvGrpSpPr/>
        <p:nvPr/>
      </p:nvGrpSpPr>
      <p:grpSpPr bwMode="auto">
        <a:xfrm>
          <a:off x="0" y="0"/>
          <a:ext cx="0" cy="0"/>
          <a:chOff x="0" y="0"/>
          <a:chExt cx="0" cy="0"/>
        </a:xfrm>
      </p:grpSpPr>
      <p:sp>
        <p:nvSpPr>
          <p:cNvPr id="8" name="Text 0">
            <a:extLst>
              <a:ext uri="{FF2B5EF4-FFF2-40B4-BE49-F238E27FC236}">
                <a16:creationId xmlns:a16="http://schemas.microsoft.com/office/drawing/2014/main" id="{3AD9701C-E334-BA2D-6E63-4244BE0271A4}"/>
              </a:ext>
            </a:extLst>
          </p:cNvPr>
          <p:cNvSpPr/>
          <p:nvPr/>
        </p:nvSpPr>
        <p:spPr>
          <a:xfrm>
            <a:off x="2420746" y="1808229"/>
            <a:ext cx="6374338" cy="548640"/>
          </a:xfrm>
          <a:prstGeom prst="rect">
            <a:avLst/>
          </a:prstGeom>
          <a:noFill/>
          <a:ln/>
        </p:spPr>
        <p:txBody>
          <a:bodyPr wrap="square" rtlCol="0" anchor="ctr"/>
          <a:lstStyle/>
          <a:p>
            <a:pPr marL="0" indent="0">
              <a:buNone/>
            </a:pPr>
            <a:r>
              <a:rPr lang="en-US" sz="2600" b="1" dirty="0" err="1">
                <a:solidFill>
                  <a:srgbClr val="003366"/>
                </a:solidFill>
              </a:rPr>
              <a:t>Umfrage</a:t>
            </a:r>
            <a:endParaRPr lang="en-US" sz="2600" b="1" dirty="0"/>
          </a:p>
        </p:txBody>
      </p:sp>
    </p:spTree>
    <p:extLst>
      <p:ext uri="{BB962C8B-B14F-4D97-AF65-F5344CB8AC3E}">
        <p14:creationId xmlns:p14="http://schemas.microsoft.com/office/powerpoint/2010/main" val="1259310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95ECA39-1F09-AD1D-F850-99501EB2BF82}"/>
            </a:ext>
          </a:extLst>
        </p:cNvPr>
        <p:cNvGrpSpPr/>
        <p:nvPr/>
      </p:nvGrpSpPr>
      <p:grpSpPr bwMode="auto">
        <a:xfrm>
          <a:off x="0" y="0"/>
          <a:ext cx="0" cy="0"/>
          <a:chOff x="0" y="0"/>
          <a:chExt cx="0" cy="0"/>
        </a:xfrm>
      </p:grpSpPr>
      <p:sp>
        <p:nvSpPr>
          <p:cNvPr id="2" name="Text 0">
            <a:extLst>
              <a:ext uri="{FF2B5EF4-FFF2-40B4-BE49-F238E27FC236}">
                <a16:creationId xmlns:a16="http://schemas.microsoft.com/office/drawing/2014/main" id="{1AF3DD39-CF0C-ADB5-4B78-5F802FE71E54}"/>
              </a:ext>
            </a:extLst>
          </p:cNvPr>
          <p:cNvSpPr/>
          <p:nvPr/>
        </p:nvSpPr>
        <p:spPr>
          <a:xfrm>
            <a:off x="2111542" y="165695"/>
            <a:ext cx="5041232" cy="548640"/>
          </a:xfrm>
          <a:prstGeom prst="rect">
            <a:avLst/>
          </a:prstGeom>
          <a:noFill/>
          <a:ln/>
        </p:spPr>
        <p:txBody>
          <a:bodyPr wrap="square" rtlCol="0" anchor="ctr"/>
          <a:lstStyle/>
          <a:p>
            <a:pPr marL="0" indent="0" algn="ctr">
              <a:buNone/>
            </a:pPr>
            <a:r>
              <a:rPr lang="en-US" sz="2600" b="1" dirty="0" err="1">
                <a:solidFill>
                  <a:srgbClr val="003366"/>
                </a:solidFill>
              </a:rPr>
              <a:t>Umfrage</a:t>
            </a:r>
            <a:endParaRPr lang="en-US" sz="2600" b="1" dirty="0"/>
          </a:p>
        </p:txBody>
      </p:sp>
      <p:sp>
        <p:nvSpPr>
          <p:cNvPr id="4" name="Text 3">
            <a:extLst>
              <a:ext uri="{FF2B5EF4-FFF2-40B4-BE49-F238E27FC236}">
                <a16:creationId xmlns:a16="http://schemas.microsoft.com/office/drawing/2014/main" id="{E2483F47-E850-7EF8-9F0E-C4D2E030594B}"/>
              </a:ext>
            </a:extLst>
          </p:cNvPr>
          <p:cNvSpPr/>
          <p:nvPr/>
        </p:nvSpPr>
        <p:spPr>
          <a:xfrm>
            <a:off x="2111542" y="4846320"/>
            <a:ext cx="6575258" cy="228600"/>
          </a:xfrm>
          <a:prstGeom prst="rect">
            <a:avLst/>
          </a:prstGeom>
          <a:noFill/>
          <a:ln/>
        </p:spPr>
        <p:txBody>
          <a:bodyPr wrap="square" lIns="0" tIns="0" rIns="0" bIns="0" rtlCol="0" anchor="ctr"/>
          <a:lstStyle/>
          <a:p>
            <a:pPr marL="0" indent="0">
              <a:buNone/>
            </a:pPr>
            <a:r>
              <a:rPr lang="en-US" sz="700" u="sng" dirty="0">
                <a:solidFill>
                  <a:srgbClr val="0070C0"/>
                </a:solidFill>
              </a:rPr>
              <a:t>[1]</a:t>
            </a:r>
            <a:r>
              <a:rPr lang="en-US" sz="700" dirty="0">
                <a:solidFill>
                  <a:srgbClr val="000000"/>
                </a:solidFill>
              </a:rPr>
              <a:t>   </a:t>
            </a:r>
            <a:r>
              <a:rPr lang="en-US" sz="700" u="sng" dirty="0">
                <a:solidFill>
                  <a:srgbClr val="0070C0"/>
                </a:solidFill>
              </a:rPr>
              <a:t>[2]</a:t>
            </a:r>
            <a:r>
              <a:rPr lang="en-US" sz="700" dirty="0">
                <a:solidFill>
                  <a:srgbClr val="000000"/>
                </a:solidFill>
              </a:rPr>
              <a:t>   </a:t>
            </a:r>
            <a:r>
              <a:rPr lang="en-US" sz="700" u="sng" dirty="0">
                <a:solidFill>
                  <a:srgbClr val="0070C0"/>
                </a:solidFill>
                <a:hlinkClick r:id="rId3"/>
              </a:rPr>
              <a:t>[3]</a:t>
            </a:r>
            <a:endParaRPr lang="en-US" sz="700" dirty="0"/>
          </a:p>
        </p:txBody>
      </p:sp>
      <p:sp>
        <p:nvSpPr>
          <p:cNvPr id="5" name="Textfeld 4">
            <a:extLst>
              <a:ext uri="{FF2B5EF4-FFF2-40B4-BE49-F238E27FC236}">
                <a16:creationId xmlns:a16="http://schemas.microsoft.com/office/drawing/2014/main" id="{03912EE4-2B00-A8B6-1CB0-5F9DA8638894}"/>
              </a:ext>
            </a:extLst>
          </p:cNvPr>
          <p:cNvSpPr txBox="1"/>
          <p:nvPr/>
        </p:nvSpPr>
        <p:spPr>
          <a:xfrm>
            <a:off x="888460" y="1383418"/>
            <a:ext cx="4664114" cy="1572418"/>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sz="1800" dirty="0">
                <a:effectLst/>
                <a:latin typeface="Aptos" panose="020B0004020202020204" pitchFamily="34" charset="0"/>
                <a:ea typeface="Aptos" panose="020B0004020202020204" pitchFamily="34" charset="0"/>
                <a:cs typeface="Times New Roman" panose="02020603050405020304" pitchFamily="18" charset="0"/>
              </a:rPr>
              <a:t>Umfrage per </a:t>
            </a:r>
            <a:r>
              <a:rPr lang="de-DE" sz="1800" dirty="0" err="1">
                <a:effectLst/>
                <a:latin typeface="Aptos" panose="020B0004020202020204" pitchFamily="34" charset="0"/>
                <a:ea typeface="Aptos" panose="020B0004020202020204" pitchFamily="34" charset="0"/>
                <a:cs typeface="Times New Roman" panose="02020603050405020304" pitchFamily="18" charset="0"/>
              </a:rPr>
              <a:t>Slido</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de-DE" sz="1800" dirty="0">
                <a:effectLst/>
                <a:latin typeface="Aptos" panose="020B0004020202020204" pitchFamily="34" charset="0"/>
                <a:ea typeface="Aptos" panose="020B0004020202020204" pitchFamily="34" charset="0"/>
                <a:cs typeface="Times New Roman" panose="02020603050405020304" pitchFamily="18" charset="0"/>
              </a:rPr>
              <a:t>Adresse: </a:t>
            </a:r>
            <a:r>
              <a:rPr lang="de-DE" dirty="0">
                <a:latin typeface="Aptos" panose="020B0004020202020204" pitchFamily="34" charset="0"/>
                <a:ea typeface="Aptos" panose="020B0004020202020204" pitchFamily="34" charset="0"/>
                <a:cs typeface="Times New Roman" panose="02020603050405020304" pitchFamily="18" charset="0"/>
                <a:hlinkClick r:id="rId4"/>
              </a:rPr>
              <a:t>https://www.slido.com/</a:t>
            </a:r>
            <a:endParaRPr lang="de-DE"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de-DE" sz="1800" dirty="0" err="1">
                <a:effectLst/>
                <a:latin typeface="Aptos" panose="020B0004020202020204" pitchFamily="34" charset="0"/>
                <a:ea typeface="Aptos" panose="020B0004020202020204" pitchFamily="34" charset="0"/>
                <a:cs typeface="Times New Roman" panose="02020603050405020304" pitchFamily="18" charset="0"/>
              </a:rPr>
              <a:t>Slido</a:t>
            </a:r>
            <a:r>
              <a:rPr lang="de-DE" sz="1800" dirty="0">
                <a:effectLst/>
                <a:latin typeface="Aptos" panose="020B0004020202020204" pitchFamily="34" charset="0"/>
                <a:ea typeface="Aptos" panose="020B0004020202020204" pitchFamily="34" charset="0"/>
                <a:cs typeface="Times New Roman" panose="02020603050405020304" pitchFamily="18" charset="0"/>
              </a:rPr>
              <a:t>-Code: </a:t>
            </a:r>
            <a:r>
              <a:rPr lang="de-DE" dirty="0">
                <a:latin typeface="Aptos" panose="020B0004020202020204" pitchFamily="34" charset="0"/>
                <a:ea typeface="Aptos" panose="020B0004020202020204" pitchFamily="34" charset="0"/>
                <a:cs typeface="Times New Roman" panose="02020603050405020304" pitchFamily="18" charset="0"/>
              </a:rPr>
              <a:t>#NKSDIT-KI</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22CB5849-BAA2-9BA4-0CB4-6887245E87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71411" y="1323474"/>
            <a:ext cx="2496552" cy="2496552"/>
          </a:xfrm>
          <a:prstGeom prst="rect">
            <a:avLst/>
          </a:prstGeom>
        </p:spPr>
      </p:pic>
      <p:pic>
        <p:nvPicPr>
          <p:cNvPr id="9" name="Grafik 8">
            <a:extLst>
              <a:ext uri="{FF2B5EF4-FFF2-40B4-BE49-F238E27FC236}">
                <a16:creationId xmlns:a16="http://schemas.microsoft.com/office/drawing/2014/main" id="{C750D1B2-F214-8FD2-EF0E-9D819F2D77FC}"/>
              </a:ext>
            </a:extLst>
          </p:cNvPr>
          <p:cNvPicPr>
            <a:picLocks noChangeAspect="1"/>
          </p:cNvPicPr>
          <p:nvPr/>
        </p:nvPicPr>
        <p:blipFill>
          <a:blip r:embed="rId7"/>
          <a:stretch>
            <a:fillRect/>
          </a:stretch>
        </p:blipFill>
        <p:spPr>
          <a:xfrm>
            <a:off x="2120774" y="4076019"/>
            <a:ext cx="4902452" cy="444523"/>
          </a:xfrm>
          <a:prstGeom prst="rect">
            <a:avLst/>
          </a:prstGeom>
        </p:spPr>
      </p:pic>
    </p:spTree>
    <p:extLst>
      <p:ext uri="{BB962C8B-B14F-4D97-AF65-F5344CB8AC3E}">
        <p14:creationId xmlns:p14="http://schemas.microsoft.com/office/powerpoint/2010/main" val="2219287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solidFill>
                  <a:schemeClr val="accent1"/>
                </a:solidFill>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84647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88203" y="201896"/>
            <a:ext cx="5528554" cy="548640"/>
          </a:xfrm>
          <a:prstGeom prst="rect">
            <a:avLst/>
          </a:prstGeom>
          <a:noFill/>
          <a:ln/>
        </p:spPr>
        <p:txBody>
          <a:bodyPr wrap="square" rtlCol="0" anchor="ctr"/>
          <a:lstStyle/>
          <a:p>
            <a:pPr marL="0" indent="0">
              <a:buNone/>
            </a:pPr>
            <a:r>
              <a:rPr lang="en-US" sz="2400" b="1" dirty="0" err="1">
                <a:solidFill>
                  <a:srgbClr val="003366"/>
                </a:solidFill>
              </a:rPr>
              <a:t>Warum</a:t>
            </a:r>
            <a:r>
              <a:rPr lang="en-US" sz="2400" b="1" dirty="0">
                <a:solidFill>
                  <a:srgbClr val="003366"/>
                </a:solidFill>
              </a:rPr>
              <a:t> dieses Thema </a:t>
            </a:r>
            <a:r>
              <a:rPr lang="en-US" sz="2400" b="1" dirty="0" err="1">
                <a:solidFill>
                  <a:srgbClr val="003366"/>
                </a:solidFill>
              </a:rPr>
              <a:t>jetzt</a:t>
            </a:r>
            <a:r>
              <a:rPr lang="en-US" sz="2400" b="1" dirty="0">
                <a:solidFill>
                  <a:srgbClr val="003366"/>
                </a:solidFill>
              </a:rPr>
              <a:t>?</a:t>
            </a:r>
            <a:endParaRPr lang="en-US" sz="2400" b="1" dirty="0"/>
          </a:p>
        </p:txBody>
      </p:sp>
      <p:sp>
        <p:nvSpPr>
          <p:cNvPr id="4" name="Text 3">
            <a:extLst>
              <a:ext uri="{FF2B5EF4-FFF2-40B4-BE49-F238E27FC236}">
                <a16:creationId xmlns:a16="http://schemas.microsoft.com/office/drawing/2014/main" id="{D5085C61-57F0-B4FB-A8AA-158ACB241B48}"/>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[1]</a:t>
            </a:r>
            <a:r>
              <a:rPr lang="en-US" sz="700" dirty="0">
                <a:solidFill>
                  <a:srgbClr val="000000"/>
                </a:solidFill>
              </a:rPr>
              <a:t>   </a:t>
            </a:r>
            <a:r>
              <a:rPr lang="en-US" sz="700" u="sng" dirty="0">
                <a:solidFill>
                  <a:srgbClr val="0070C0"/>
                </a:solidFill>
                <a:hlinkClick r:id="rId4"/>
              </a:rPr>
              <a:t>[2]</a:t>
            </a:r>
            <a:r>
              <a:rPr lang="en-US" sz="700" dirty="0">
                <a:solidFill>
                  <a:srgbClr val="000000"/>
                </a:solidFill>
              </a:rPr>
              <a:t>   </a:t>
            </a:r>
            <a:r>
              <a:rPr lang="en-US" sz="700" u="sng" dirty="0">
                <a:solidFill>
                  <a:srgbClr val="0070C0"/>
                </a:solidFill>
                <a:hlinkClick r:id="rId5"/>
              </a:rPr>
              <a:t>[3]</a:t>
            </a:r>
            <a:endParaRPr lang="en-US" sz="700"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555700"/>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LLMs (Large Language Models)</a:t>
            </a:r>
            <a:r>
              <a:rPr lang="de-DE" sz="1800" dirty="0">
                <a:effectLst/>
                <a:latin typeface="Aptos" panose="020B0004020202020204" pitchFamily="34" charset="0"/>
                <a:ea typeface="Aptos" panose="020B0004020202020204" pitchFamily="34" charset="0"/>
                <a:cs typeface="Times New Roman" panose="02020603050405020304" pitchFamily="18" charset="0"/>
              </a:rPr>
              <a:t> = KI-Modelle, die aus sehr vielen Texten </a:t>
            </a:r>
            <a:r>
              <a:rPr lang="de-DE" sz="1800" b="1" dirty="0">
                <a:effectLst/>
                <a:latin typeface="Aptos" panose="020B0004020202020204" pitchFamily="34" charset="0"/>
                <a:ea typeface="Aptos" panose="020B0004020202020204" pitchFamily="34" charset="0"/>
                <a:cs typeface="Times New Roman" panose="02020603050405020304" pitchFamily="18" charset="0"/>
              </a:rPr>
              <a:t>Sprachmuster</a:t>
            </a:r>
            <a:r>
              <a:rPr lang="de-DE" sz="1800" dirty="0">
                <a:effectLst/>
                <a:latin typeface="Aptos" panose="020B0004020202020204" pitchFamily="34" charset="0"/>
                <a:ea typeface="Aptos" panose="020B0004020202020204" pitchFamily="34" charset="0"/>
                <a:cs typeface="Times New Roman" panose="02020603050405020304" pitchFamily="18" charset="0"/>
              </a:rPr>
              <a:t> lernen und basierend darauf </a:t>
            </a:r>
            <a:r>
              <a:rPr lang="de-DE" sz="1800" b="1" dirty="0">
                <a:effectLst/>
                <a:latin typeface="Aptos" panose="020B0004020202020204" pitchFamily="34" charset="0"/>
                <a:ea typeface="Aptos" panose="020B0004020202020204" pitchFamily="34" charset="0"/>
                <a:cs typeface="Times New Roman" panose="02020603050405020304" pitchFamily="18" charset="0"/>
              </a:rPr>
              <a:t>Text erzeugen</a:t>
            </a:r>
            <a:r>
              <a:rPr lang="de-DE" sz="1800" dirty="0">
                <a:effectLst/>
                <a:latin typeface="Aptos" panose="020B0004020202020204" pitchFamily="34" charset="0"/>
                <a:ea typeface="Aptos" panose="020B0004020202020204" pitchFamily="34" charset="0"/>
                <a:cs typeface="Times New Roman" panose="02020603050405020304" pitchFamily="18" charset="0"/>
              </a:rPr>
              <a:t>. Wird aktiv verwendet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ChatGPT</a:t>
            </a:r>
            <a:r>
              <a:rPr lang="de-DE" sz="1800" b="1" dirty="0">
                <a:effectLst/>
                <a:latin typeface="Aptos" panose="020B0004020202020204" pitchFamily="34" charset="0"/>
                <a:ea typeface="Aptos" panose="020B0004020202020204" pitchFamily="34" charset="0"/>
                <a:cs typeface="Times New Roman" panose="02020603050405020304" pitchFamily="18" charset="0"/>
              </a:rPr>
              <a:t> global:</a:t>
            </a:r>
            <a:r>
              <a:rPr lang="de-DE" sz="1800" dirty="0">
                <a:effectLst/>
                <a:latin typeface="Aptos" panose="020B0004020202020204" pitchFamily="34" charset="0"/>
                <a:ea typeface="Aptos" panose="020B0004020202020204" pitchFamily="34" charset="0"/>
                <a:cs typeface="Times New Roman" panose="02020603050405020304" pitchFamily="18" charset="0"/>
              </a:rPr>
              <a:t> 700 Mio. wöchentliche aktive Nutzer.)</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Generative KI ist bereits im Grant-Alltag angekommen.</a:t>
            </a:r>
            <a:br>
              <a:rPr lang="de-DE" sz="1800" dirty="0">
                <a:effectLst/>
                <a:latin typeface="Aptos" panose="020B0004020202020204" pitchFamily="34" charset="0"/>
                <a:ea typeface="Aptos" panose="020B0004020202020204" pitchFamily="34" charset="0"/>
                <a:cs typeface="Times New Roman" panose="02020603050405020304" pitchFamily="18" charset="0"/>
              </a:rPr>
            </a:br>
            <a:r>
              <a:rPr lang="de-DE" sz="1800" i="1" dirty="0">
                <a:effectLst/>
                <a:latin typeface="Aptos" panose="020B0004020202020204" pitchFamily="34" charset="0"/>
                <a:ea typeface="Aptos" panose="020B0004020202020204" pitchFamily="34" charset="0"/>
                <a:cs typeface="Times New Roman" panose="02020603050405020304" pitchFamily="18" charset="0"/>
              </a:rPr>
              <a:t>Global (basierend auf einer Nature-Umfrage mit &gt;1.600 Forschenden, 2023):</a:t>
            </a:r>
            <a:r>
              <a:rPr lang="de-DE" sz="1800" dirty="0">
                <a:effectLst/>
                <a:latin typeface="Aptos" panose="020B0004020202020204" pitchFamily="34" charset="0"/>
                <a:ea typeface="Aptos" panose="020B0004020202020204" pitchFamily="34" charset="0"/>
                <a:cs typeface="Times New Roman" panose="02020603050405020304" pitchFamily="18" charset="0"/>
              </a:rPr>
              <a:t> In Sekundäranalysen wird berichtet, dass </a:t>
            </a:r>
            <a:r>
              <a:rPr lang="de-DE" sz="1800" b="1" dirty="0">
                <a:effectLst/>
                <a:latin typeface="Aptos" panose="020B0004020202020204" pitchFamily="34" charset="0"/>
                <a:ea typeface="Aptos" panose="020B0004020202020204" pitchFamily="34" charset="0"/>
                <a:cs typeface="Times New Roman" panose="02020603050405020304" pitchFamily="18" charset="0"/>
              </a:rPr>
              <a:t>~15%</a:t>
            </a:r>
            <a:r>
              <a:rPr lang="de-DE" sz="1800" dirty="0">
                <a:effectLst/>
                <a:latin typeface="Aptos" panose="020B0004020202020204" pitchFamily="34" charset="0"/>
                <a:ea typeface="Aptos" panose="020B0004020202020204" pitchFamily="34" charset="0"/>
                <a:cs typeface="Times New Roman" panose="02020603050405020304" pitchFamily="18" charset="0"/>
              </a:rPr>
              <a:t> KI zur Unterstützung bei </a:t>
            </a:r>
            <a:r>
              <a:rPr lang="de-DE" sz="1800" b="1" dirty="0">
                <a:effectLst/>
                <a:latin typeface="Aptos" panose="020B0004020202020204" pitchFamily="34" charset="0"/>
                <a:ea typeface="Aptos" panose="020B0004020202020204" pitchFamily="34" charset="0"/>
                <a:cs typeface="Times New Roman" panose="02020603050405020304" pitchFamily="18" charset="0"/>
              </a:rPr>
              <a:t>Grant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Applications</a:t>
            </a:r>
            <a:r>
              <a:rPr lang="de-DE" sz="1800" dirty="0">
                <a:effectLst/>
                <a:latin typeface="Aptos" panose="020B0004020202020204" pitchFamily="34" charset="0"/>
                <a:ea typeface="Aptos" panose="020B0004020202020204" pitchFamily="34" charset="0"/>
                <a:cs typeface="Times New Roman" panose="02020603050405020304" pitchFamily="18" charset="0"/>
              </a:rPr>
              <a:t> nutzen.</a:t>
            </a:r>
          </a:p>
        </p:txBody>
      </p:sp>
      <p:sp>
        <p:nvSpPr>
          <p:cNvPr id="3" name="Textfeld 2">
            <a:extLst>
              <a:ext uri="{FF2B5EF4-FFF2-40B4-BE49-F238E27FC236}">
                <a16:creationId xmlns:a16="http://schemas.microsoft.com/office/drawing/2014/main" id="{24FC6B7D-AD3A-0158-914C-51E201E1D60A}"/>
              </a:ext>
            </a:extLst>
          </p:cNvPr>
          <p:cNvSpPr txBox="1"/>
          <p:nvPr/>
        </p:nvSpPr>
        <p:spPr>
          <a:xfrm>
            <a:off x="629055" y="4306111"/>
            <a:ext cx="7166043" cy="523220"/>
          </a:xfrm>
          <a:prstGeom prst="rect">
            <a:avLst/>
          </a:prstGeom>
          <a:noFill/>
        </p:spPr>
        <p:txBody>
          <a:bodyPr wrap="square" rtlCol="0">
            <a:spAutoFit/>
          </a:bodyPr>
          <a:lstStyle/>
          <a:p>
            <a:r>
              <a:rPr lang="de-DE" sz="700" dirty="0"/>
              <a:t>Quellen: </a:t>
            </a:r>
            <a:endParaRPr lang="en-US" sz="700" dirty="0"/>
          </a:p>
          <a:p>
            <a:r>
              <a:rPr lang="en-US" sz="700" dirty="0" err="1"/>
              <a:t>Chatterji</a:t>
            </a:r>
            <a:r>
              <a:rPr lang="en-US" sz="700" dirty="0"/>
              <a:t>, A., et al. (2025). How People Use ChatGPT. NBER Working Paper No. 34255. </a:t>
            </a:r>
            <a:r>
              <a:rPr lang="en-US" sz="700" dirty="0">
                <a:hlinkClick r:id="rId6"/>
              </a:rPr>
              <a:t>https://www.nber.org/papers/w34255</a:t>
            </a:r>
            <a:r>
              <a:rPr lang="en-US" sz="700" dirty="0"/>
              <a:t>   </a:t>
            </a:r>
          </a:p>
          <a:p>
            <a:r>
              <a:rPr lang="en-US" sz="700" dirty="0"/>
              <a:t>“European Research Council issues warning on AI’s use in grant applications” (Nature survey summary), </a:t>
            </a:r>
            <a:r>
              <a:rPr lang="en-US" sz="700" dirty="0" err="1"/>
              <a:t>ScienceBusiness</a:t>
            </a:r>
            <a:r>
              <a:rPr lang="en-US" sz="700" dirty="0"/>
              <a:t> (2023). </a:t>
            </a:r>
            <a:r>
              <a:rPr lang="en-US" sz="700" dirty="0">
                <a:hlinkClick r:id="rId7"/>
              </a:rPr>
              <a:t>https://sciencebusiness.net/news/ai/european-research-council-issues-warning-ais-use-grant-applications</a:t>
            </a:r>
            <a:r>
              <a:rPr lang="en-US" sz="700" dirty="0"/>
              <a:t> </a:t>
            </a:r>
            <a:endParaRPr lang="de-DE" sz="700" dirty="0"/>
          </a:p>
        </p:txBody>
      </p:sp>
    </p:spTree>
    <p:extLst>
      <p:ext uri="{BB962C8B-B14F-4D97-AF65-F5344CB8AC3E}">
        <p14:creationId xmlns:p14="http://schemas.microsoft.com/office/powerpoint/2010/main" val="3016292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FC7A5695-9FB3-AFC5-E990-11A17C318B00}"/>
              </a:ext>
            </a:extLst>
          </p:cNvPr>
          <p:cNvSpPr/>
          <p:nvPr/>
        </p:nvSpPr>
        <p:spPr>
          <a:xfrm>
            <a:off x="2033081" y="192609"/>
            <a:ext cx="8229600" cy="548640"/>
          </a:xfrm>
          <a:prstGeom prst="rect">
            <a:avLst/>
          </a:prstGeom>
          <a:noFill/>
          <a:ln/>
        </p:spPr>
        <p:txBody>
          <a:bodyPr wrap="square" rtlCol="0" anchor="ctr"/>
          <a:lstStyle/>
          <a:p>
            <a:pPr marL="0" indent="0">
              <a:buNone/>
            </a:pPr>
            <a:r>
              <a:rPr lang="en-US" sz="2400" b="1" dirty="0">
                <a:solidFill>
                  <a:srgbClr val="003366"/>
                </a:solidFill>
              </a:rPr>
              <a:t>Generative AI in EU Grant Applications</a:t>
            </a:r>
            <a:endParaRPr lang="en-US" sz="2400" b="1" dirty="0"/>
          </a:p>
        </p:txBody>
      </p:sp>
      <p:sp>
        <p:nvSpPr>
          <p:cNvPr id="3" name="Textfeld 2">
            <a:extLst>
              <a:ext uri="{FF2B5EF4-FFF2-40B4-BE49-F238E27FC236}">
                <a16:creationId xmlns:a16="http://schemas.microsoft.com/office/drawing/2014/main" id="{80A8FBDF-BF64-BE2A-7BA5-9256E1DAA31A}"/>
              </a:ext>
            </a:extLst>
          </p:cNvPr>
          <p:cNvSpPr txBox="1"/>
          <p:nvPr/>
        </p:nvSpPr>
        <p:spPr>
          <a:xfrm>
            <a:off x="888460" y="1383418"/>
            <a:ext cx="6676416" cy="1073884"/>
          </a:xfrm>
          <a:prstGeom prst="rect">
            <a:avLst/>
          </a:prstGeom>
          <a:noFill/>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Ziel der Veranstaltung:</a:t>
            </a:r>
            <a:r>
              <a:rPr lang="de-DE" sz="1800" dirty="0">
                <a:effectLst/>
                <a:latin typeface="Aptos" panose="020B0004020202020204" pitchFamily="34" charset="0"/>
                <a:ea typeface="Aptos" panose="020B0004020202020204" pitchFamily="34" charset="0"/>
                <a:cs typeface="Times New Roman" panose="02020603050405020304" pitchFamily="18" charset="0"/>
              </a:rPr>
              <a:t> KI als </a:t>
            </a:r>
            <a:r>
              <a:rPr lang="de-DE" sz="1800" b="1" dirty="0">
                <a:effectLst/>
                <a:latin typeface="Aptos" panose="020B0004020202020204" pitchFamily="34" charset="0"/>
                <a:ea typeface="Aptos" panose="020B0004020202020204" pitchFamily="34" charset="0"/>
                <a:cs typeface="Times New Roman" panose="02020603050405020304" pitchFamily="18" charset="0"/>
              </a:rPr>
              <a:t>Arbeitswerkzeug</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dirty="0">
                <a:latin typeface="Aptos" panose="020B0004020202020204" pitchFamily="34" charset="0"/>
                <a:ea typeface="Aptos" panose="020B0004020202020204" pitchFamily="34" charset="0"/>
                <a:cs typeface="Times New Roman" panose="02020603050405020304" pitchFamily="18" charset="0"/>
              </a:rPr>
              <a:t>im Kontext der Antragstellung erklären</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Potenzial, Risiken, Rahmenbedingungen.</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99828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82734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solidFill>
                  <a:schemeClr val="accent1"/>
                </a:solidFill>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5469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3B0121AE-B112-DF1D-B88A-BEABC29B8E8E}"/>
              </a:ext>
            </a:extLst>
          </p:cNvPr>
          <p:cNvSpPr/>
          <p:nvPr/>
        </p:nvSpPr>
        <p:spPr>
          <a:xfrm>
            <a:off x="1956547" y="408791"/>
            <a:ext cx="8229600" cy="548640"/>
          </a:xfrm>
          <a:prstGeom prst="rect">
            <a:avLst/>
          </a:prstGeom>
          <a:noFill/>
          <a:ln/>
        </p:spPr>
        <p:txBody>
          <a:bodyPr wrap="square" rtlCol="0" anchor="ctr"/>
          <a:lstStyle/>
          <a:p>
            <a:pPr marL="0" indent="0">
              <a:buNone/>
            </a:pPr>
            <a:r>
              <a:rPr lang="de-DE" sz="2200" b="1" dirty="0">
                <a:solidFill>
                  <a:srgbClr val="003366"/>
                </a:solidFill>
              </a:rPr>
              <a:t>KI ist schon ziemlich weit gekommen!</a:t>
            </a:r>
            <a:endParaRPr lang="en-US" sz="2200" dirty="0"/>
          </a:p>
        </p:txBody>
      </p:sp>
      <p:sp>
        <p:nvSpPr>
          <p:cNvPr id="3" name="Text 3">
            <a:extLst>
              <a:ext uri="{FF2B5EF4-FFF2-40B4-BE49-F238E27FC236}">
                <a16:creationId xmlns:a16="http://schemas.microsoft.com/office/drawing/2014/main" id="{99043BCF-8C47-50D5-835C-66B57DEDD198}"/>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51AD6474-C62C-3CF1-49C5-2A9046BA8A92}"/>
              </a:ext>
            </a:extLst>
          </p:cNvPr>
          <p:cNvSpPr txBox="1"/>
          <p:nvPr/>
        </p:nvSpPr>
        <p:spPr>
          <a:xfrm>
            <a:off x="220494" y="1500048"/>
            <a:ext cx="7594059" cy="1492716"/>
          </a:xfrm>
          <a:prstGeom prst="rect">
            <a:avLst/>
          </a:prstGeom>
          <a:noFill/>
        </p:spPr>
        <p:txBody>
          <a:bodyPr wrap="square">
            <a:spAutoFit/>
          </a:bodyPr>
          <a:lstStyle/>
          <a:p>
            <a:r>
              <a:rPr lang="de-DE" sz="1900" dirty="0"/>
              <a:t>Moderne KIs haben bereits beeindruckende Benchmarks erreicht, auch in Kontexten, die Argumentation und Verständnis von komplexen Texten erfordern. Zum Beispiel…</a:t>
            </a:r>
          </a:p>
          <a:p>
            <a:pPr>
              <a:buFontTx/>
              <a:buChar char="-"/>
            </a:pPr>
            <a:endParaRPr lang="de-DE" sz="1900" dirty="0"/>
          </a:p>
          <a:p>
            <a:pPr>
              <a:buFontTx/>
              <a:buChar char="-"/>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05355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3B0121AE-B112-DF1D-B88A-BEABC29B8E8E}"/>
              </a:ext>
            </a:extLst>
          </p:cNvPr>
          <p:cNvSpPr/>
          <p:nvPr/>
        </p:nvSpPr>
        <p:spPr>
          <a:xfrm>
            <a:off x="1956547" y="408791"/>
            <a:ext cx="8229600" cy="548640"/>
          </a:xfrm>
          <a:prstGeom prst="rect">
            <a:avLst/>
          </a:prstGeom>
          <a:noFill/>
          <a:ln/>
        </p:spPr>
        <p:txBody>
          <a:bodyPr wrap="square" rtlCol="0" anchor="ctr"/>
          <a:lstStyle/>
          <a:p>
            <a:pPr marL="0" indent="0">
              <a:buNone/>
            </a:pPr>
            <a:r>
              <a:rPr lang="de-DE" sz="2200" b="1" dirty="0">
                <a:solidFill>
                  <a:srgbClr val="003366"/>
                </a:solidFill>
              </a:rPr>
              <a:t>KI ist schon ziemlich weit gekommen!</a:t>
            </a:r>
            <a:endParaRPr lang="en-US" sz="2200" dirty="0"/>
          </a:p>
        </p:txBody>
      </p:sp>
      <p:sp>
        <p:nvSpPr>
          <p:cNvPr id="3" name="Text 3">
            <a:extLst>
              <a:ext uri="{FF2B5EF4-FFF2-40B4-BE49-F238E27FC236}">
                <a16:creationId xmlns:a16="http://schemas.microsoft.com/office/drawing/2014/main" id="{99043BCF-8C47-50D5-835C-66B57DEDD198}"/>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51AD6474-C62C-3CF1-49C5-2A9046BA8A92}"/>
              </a:ext>
            </a:extLst>
          </p:cNvPr>
          <p:cNvSpPr txBox="1"/>
          <p:nvPr/>
        </p:nvSpPr>
        <p:spPr>
          <a:xfrm>
            <a:off x="220494" y="1110581"/>
            <a:ext cx="7594059" cy="2188548"/>
          </a:xfrm>
          <a:prstGeom prst="rect">
            <a:avLst/>
          </a:prstGeom>
          <a:noFill/>
        </p:spPr>
        <p:txBody>
          <a:bodyPr wrap="square">
            <a:spAutoFit/>
          </a:bodyPr>
          <a:lstStyle/>
          <a:p>
            <a:pPr>
              <a:buFontTx/>
              <a:buChar char="-"/>
            </a:pPr>
            <a:r>
              <a:rPr lang="de-DE" sz="1900" dirty="0"/>
              <a:t> Internationale </a:t>
            </a:r>
            <a:r>
              <a:rPr lang="de-DE" sz="1900" b="1" dirty="0"/>
              <a:t>Biologie-Olympiade, besser als 99% </a:t>
            </a:r>
            <a:r>
              <a:rPr lang="de-DE" sz="1900" dirty="0"/>
              <a:t>der Teilnehmenden.</a:t>
            </a:r>
          </a:p>
          <a:p>
            <a:pPr>
              <a:buFontTx/>
              <a:buChar char="-"/>
            </a:pPr>
            <a:r>
              <a:rPr lang="de-DE" sz="1900" dirty="0"/>
              <a:t> Internationale </a:t>
            </a:r>
            <a:r>
              <a:rPr lang="de-DE" sz="1900" b="1" dirty="0"/>
              <a:t>Mathematik-Olympiade: Goldmedaille </a:t>
            </a:r>
          </a:p>
          <a:p>
            <a:pPr>
              <a:buFontTx/>
              <a:buChar char="-"/>
            </a:pPr>
            <a:r>
              <a:rPr lang="de-DE" sz="2000" b="1" dirty="0">
                <a:solidFill>
                  <a:srgbClr val="FF0000"/>
                </a:solidFill>
              </a:rPr>
              <a:t> US-Bar-</a:t>
            </a:r>
            <a:r>
              <a:rPr lang="de-DE" sz="2000" b="1" dirty="0" err="1">
                <a:solidFill>
                  <a:srgbClr val="FF0000"/>
                </a:solidFill>
              </a:rPr>
              <a:t>Exam</a:t>
            </a:r>
            <a:r>
              <a:rPr lang="de-DE" sz="2000" b="1">
                <a:solidFill>
                  <a:srgbClr val="FF0000"/>
                </a:solidFill>
              </a:rPr>
              <a:t>: Moderne LLMs beantworten ~86 % von 210. </a:t>
            </a:r>
            <a:r>
              <a:rPr lang="de-DE" sz="2000" b="1" dirty="0">
                <a:solidFill>
                  <a:srgbClr val="FF0000"/>
                </a:solidFill>
              </a:rPr>
              <a:t>Brasilianische Anwaltsprüfung: LLMs erreichen ~7.93/10 Punkte (100 % </a:t>
            </a:r>
            <a:r>
              <a:rPr lang="de-DE" sz="2000" b="1" dirty="0" err="1">
                <a:solidFill>
                  <a:srgbClr val="FF0000"/>
                </a:solidFill>
              </a:rPr>
              <a:t>Bestehensquote</a:t>
            </a:r>
            <a:r>
              <a:rPr lang="de-DE" sz="2000" b="1" dirty="0">
                <a:solidFill>
                  <a:srgbClr val="FF0000"/>
                </a:solidFill>
              </a:rPr>
              <a:t>).</a:t>
            </a: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63FAA915-0D16-9659-C1AB-FDB9796B9471}"/>
              </a:ext>
            </a:extLst>
          </p:cNvPr>
          <p:cNvSpPr txBox="1"/>
          <p:nvPr/>
        </p:nvSpPr>
        <p:spPr>
          <a:xfrm>
            <a:off x="220494" y="3517906"/>
            <a:ext cx="8686800" cy="830997"/>
          </a:xfrm>
          <a:prstGeom prst="rect">
            <a:avLst/>
          </a:prstGeom>
          <a:noFill/>
        </p:spPr>
        <p:txBody>
          <a:bodyPr wrap="square" rtlCol="0">
            <a:spAutoFit/>
          </a:bodyPr>
          <a:lstStyle/>
          <a:p>
            <a:r>
              <a:rPr lang="en-US" sz="800" b="1" dirty="0" err="1"/>
              <a:t>Quellen</a:t>
            </a:r>
            <a:r>
              <a:rPr lang="en-US" sz="800" b="1" dirty="0"/>
              <a:t>:</a:t>
            </a:r>
            <a:br>
              <a:rPr lang="en-US" sz="800" dirty="0"/>
            </a:br>
            <a:r>
              <a:rPr lang="en-US" sz="800" dirty="0"/>
              <a:t>OpenAI (2023). </a:t>
            </a:r>
            <a:r>
              <a:rPr lang="en-US" sz="800" i="1" dirty="0"/>
              <a:t>GPT-4 Technical Report</a:t>
            </a:r>
            <a:r>
              <a:rPr lang="en-US" sz="800" dirty="0"/>
              <a:t> (see exam table incl. USABO Semifinal Exam 2020: 87/150, 99th–100th percentile). </a:t>
            </a:r>
            <a:r>
              <a:rPr lang="en-US" sz="800" dirty="0">
                <a:hlinkClick r:id="rId6"/>
              </a:rPr>
              <a:t>https://cdn.openai.com/papers/gpt-4.pdf</a:t>
            </a:r>
            <a:br>
              <a:rPr lang="en-US" sz="800" dirty="0"/>
            </a:br>
            <a:r>
              <a:rPr lang="en-US" sz="800" dirty="0"/>
              <a:t>Google DeepMind (2025). </a:t>
            </a:r>
            <a:r>
              <a:rPr lang="en-US" sz="800" i="1" dirty="0"/>
              <a:t>Advanced version of Gemini with Deep Think officially achieves gold-medal standard at the International Mathematical Olympiad</a:t>
            </a:r>
            <a:r>
              <a:rPr lang="en-US" sz="800" dirty="0"/>
              <a:t> (21 Jul 2025). </a:t>
            </a:r>
            <a:r>
              <a:rPr lang="en-US" sz="800">
                <a:hlinkClick r:id="rId7"/>
              </a:rPr>
              <a:t>https://deepmind.google/blog/advanced-version-of-gemini-with-deep-think-officially-achieves-gold-medal-standard-at-the-international-mathematical-olympiad/</a:t>
            </a:r>
            <a:r>
              <a:rPr lang="en-US" sz="800"/>
              <a:t> </a:t>
            </a:r>
            <a:endParaRPr lang="en-US" sz="800" dirty="0"/>
          </a:p>
          <a:p>
            <a:r>
              <a:rPr lang="en-US" sz="800" dirty="0"/>
              <a:t>Hawaii Law School Tech Incubator. </a:t>
            </a:r>
            <a:r>
              <a:rPr lang="en-US" sz="800" i="1" dirty="0"/>
              <a:t>AI-MBE-Benchmark</a:t>
            </a:r>
            <a:r>
              <a:rPr lang="en-US" sz="800" dirty="0"/>
              <a:t> (Result: best performer 181/210 correct). </a:t>
            </a:r>
            <a:r>
              <a:rPr lang="en-US" sz="800" dirty="0">
                <a:hlinkClick r:id="rId8"/>
              </a:rPr>
              <a:t>https://github.com/HawaiiLawSchoolTechIncubator/AI-MBE-Benchmark</a:t>
            </a:r>
            <a:r>
              <a:rPr lang="en-US" sz="800" dirty="0"/>
              <a:t> </a:t>
            </a:r>
            <a:br>
              <a:rPr lang="en-US" sz="800" dirty="0"/>
            </a:br>
            <a:r>
              <a:rPr lang="en-US" sz="800" dirty="0"/>
              <a:t>Pires, R., et al. (2025). </a:t>
            </a:r>
            <a:r>
              <a:rPr lang="en-US" sz="800" i="1" dirty="0"/>
              <a:t>Automatic Legal Writing Evaluation of LLMs</a:t>
            </a:r>
            <a:r>
              <a:rPr lang="en-US" sz="800" dirty="0"/>
              <a:t> (</a:t>
            </a:r>
            <a:r>
              <a:rPr lang="en-US" sz="800" dirty="0" err="1"/>
              <a:t>oab</a:t>
            </a:r>
            <a:r>
              <a:rPr lang="en-US" sz="800" dirty="0"/>
              <a:t>-bench; best model Ø 7.93/10; “passing all 21 exams”). </a:t>
            </a:r>
            <a:r>
              <a:rPr lang="en-US" sz="800" dirty="0">
                <a:hlinkClick r:id="rId9"/>
              </a:rPr>
              <a:t>https://arxiv.org/abs/2504.21202</a:t>
            </a:r>
            <a:endParaRPr lang="de-DE" sz="800" dirty="0"/>
          </a:p>
        </p:txBody>
      </p:sp>
    </p:spTree>
    <p:extLst>
      <p:ext uri="{BB962C8B-B14F-4D97-AF65-F5344CB8AC3E}">
        <p14:creationId xmlns:p14="http://schemas.microsoft.com/office/powerpoint/2010/main" val="283050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B1389D66-1FBA-026D-63F5-E84CFE228CCD}"/>
              </a:ext>
            </a:extLst>
          </p:cNvPr>
          <p:cNvSpPr/>
          <p:nvPr/>
        </p:nvSpPr>
        <p:spPr>
          <a:xfrm>
            <a:off x="2011680" y="337448"/>
            <a:ext cx="8229600" cy="548640"/>
          </a:xfrm>
          <a:prstGeom prst="rect">
            <a:avLst/>
          </a:prstGeom>
          <a:noFill/>
          <a:ln/>
        </p:spPr>
        <p:txBody>
          <a:bodyPr wrap="square" rtlCol="0" anchor="ctr"/>
          <a:lstStyle/>
          <a:p>
            <a:pPr marL="0" indent="0">
              <a:buNone/>
            </a:pPr>
            <a:r>
              <a:rPr lang="de-DE" sz="2200" b="1" dirty="0">
                <a:solidFill>
                  <a:srgbClr val="003366"/>
                </a:solidFill>
              </a:rPr>
              <a:t>Die Kompetenzen der KI</a:t>
            </a:r>
            <a:endParaRPr lang="en-US" sz="2200" dirty="0"/>
          </a:p>
        </p:txBody>
      </p:sp>
      <p:pic>
        <p:nvPicPr>
          <p:cNvPr id="3" name="Image 0" descr="preencoded.png">
            <a:extLst>
              <a:ext uri="{FF2B5EF4-FFF2-40B4-BE49-F238E27FC236}">
                <a16:creationId xmlns:a16="http://schemas.microsoft.com/office/drawing/2014/main" id="{1C289570-FA27-1200-3B89-0BECA9FEA617}"/>
              </a:ext>
            </a:extLst>
          </p:cNvPr>
          <p:cNvPicPr>
            <a:picLocks noChangeAspect="1"/>
          </p:cNvPicPr>
          <p:nvPr/>
        </p:nvPicPr>
        <p:blipFill>
          <a:blip r:embed="rId3"/>
          <a:srcRect/>
          <a:stretch/>
        </p:blipFill>
        <p:spPr>
          <a:xfrm>
            <a:off x="5905986" y="1011219"/>
            <a:ext cx="3017520" cy="2194560"/>
          </a:xfrm>
          <a:prstGeom prst="rect">
            <a:avLst/>
          </a:prstGeom>
        </p:spPr>
      </p:pic>
      <p:sp>
        <p:nvSpPr>
          <p:cNvPr id="4" name="Text 3">
            <a:extLst>
              <a:ext uri="{FF2B5EF4-FFF2-40B4-BE49-F238E27FC236}">
                <a16:creationId xmlns:a16="http://schemas.microsoft.com/office/drawing/2014/main" id="{C1704C01-BA6A-6F0B-9CEC-B20FF95BD3A1}"/>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4"/>
              </a:rPr>
              <a:t>[4]</a:t>
            </a:r>
            <a:r>
              <a:rPr lang="en-US" sz="700" dirty="0">
                <a:solidFill>
                  <a:srgbClr val="000000"/>
                </a:solidFill>
              </a:rPr>
              <a:t>   </a:t>
            </a:r>
            <a:r>
              <a:rPr lang="en-US" sz="700" u="sng" dirty="0">
                <a:solidFill>
                  <a:srgbClr val="0070C0"/>
                </a:solidFill>
                <a:hlinkClick r:id="rId5"/>
              </a:rPr>
              <a:t>[5]</a:t>
            </a:r>
            <a:r>
              <a:rPr lang="en-US" sz="700" dirty="0">
                <a:solidFill>
                  <a:srgbClr val="000000"/>
                </a:solidFill>
              </a:rPr>
              <a:t>   </a:t>
            </a:r>
            <a:r>
              <a:rPr lang="en-US" sz="700" u="sng" dirty="0">
                <a:solidFill>
                  <a:srgbClr val="0070C0"/>
                </a:solidFill>
                <a:hlinkClick r:id="rId6"/>
              </a:rPr>
              <a:t>[6]</a:t>
            </a:r>
            <a:endParaRPr lang="en-US" sz="700" dirty="0"/>
          </a:p>
        </p:txBody>
      </p:sp>
      <p:sp>
        <p:nvSpPr>
          <p:cNvPr id="5" name="Textfeld 4">
            <a:extLst>
              <a:ext uri="{FF2B5EF4-FFF2-40B4-BE49-F238E27FC236}">
                <a16:creationId xmlns:a16="http://schemas.microsoft.com/office/drawing/2014/main" id="{F0545AEB-0191-C284-EA78-DB4A103F9BA5}"/>
              </a:ext>
            </a:extLst>
          </p:cNvPr>
          <p:cNvSpPr txBox="1"/>
          <p:nvPr/>
        </p:nvSpPr>
        <p:spPr>
          <a:xfrm>
            <a:off x="220494" y="1110581"/>
            <a:ext cx="5771743" cy="4423262"/>
          </a:xfrm>
          <a:prstGeom prst="rect">
            <a:avLst/>
          </a:prstGeom>
          <a:noFill/>
        </p:spPr>
        <p:txBody>
          <a:bodyPr wrap="square">
            <a:spAutoFit/>
          </a:bodyPr>
          <a:lstStyle/>
          <a:p>
            <a:pPr>
              <a:lnSpc>
                <a:spcPct val="107000"/>
              </a:lnSpc>
              <a:spcAft>
                <a:spcPts val="800"/>
              </a:spcAft>
            </a:pPr>
            <a:r>
              <a:rPr lang="de-DE" sz="1500" b="1" dirty="0">
                <a:effectLst/>
                <a:latin typeface="Aptos" panose="020B0004020202020204" pitchFamily="34" charset="0"/>
                <a:ea typeface="Aptos" panose="020B0004020202020204" pitchFamily="34" charset="0"/>
                <a:cs typeface="Times New Roman" panose="02020603050405020304" pitchFamily="18" charset="0"/>
              </a:rPr>
              <a:t>KIs </a:t>
            </a:r>
            <a:r>
              <a:rPr lang="de-DE" sz="1500" b="1" dirty="0">
                <a:latin typeface="Aptos" panose="020B0004020202020204" pitchFamily="34" charset="0"/>
                <a:ea typeface="Aptos" panose="020B0004020202020204" pitchFamily="34" charset="0"/>
                <a:cs typeface="Times New Roman" panose="02020603050405020304" pitchFamily="18" charset="0"/>
              </a:rPr>
              <a:t>k</a:t>
            </a:r>
            <a:r>
              <a:rPr lang="de-DE" sz="1500" b="1" dirty="0">
                <a:effectLst/>
                <a:latin typeface="Aptos" panose="020B0004020202020204" pitchFamily="34" charset="0"/>
                <a:ea typeface="Aptos" panose="020B0004020202020204" pitchFamily="34" charset="0"/>
                <a:cs typeface="Times New Roman" panose="02020603050405020304" pitchFamily="18" charset="0"/>
              </a:rPr>
              <a:t>önnen gut:</a:t>
            </a: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Zusammenfassen &amp; Verdichten</a:t>
            </a:r>
            <a:r>
              <a:rPr lang="de-DE" sz="1500" dirty="0">
                <a:effectLst/>
                <a:latin typeface="Aptos" panose="020B0004020202020204" pitchFamily="34" charset="0"/>
                <a:ea typeface="Aptos" panose="020B0004020202020204" pitchFamily="34" charset="0"/>
                <a:cs typeface="Times New Roman" panose="02020603050405020304" pitchFamily="18" charset="0"/>
              </a:rPr>
              <a:t> (Kernaussagen, Bullet Points)</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Umformulieren</a:t>
            </a:r>
            <a:r>
              <a:rPr lang="de-DE" sz="1500" dirty="0">
                <a:effectLst/>
                <a:latin typeface="Aptos" panose="020B0004020202020204" pitchFamily="34" charset="0"/>
                <a:ea typeface="Aptos" panose="020B0004020202020204" pitchFamily="34" charset="0"/>
                <a:cs typeface="Times New Roman" panose="02020603050405020304" pitchFamily="18" charset="0"/>
              </a:rPr>
              <a:t> (klarer, präziser, Zielgruppen- oder „EU-Ton“)</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Strukturieren</a:t>
            </a:r>
            <a:r>
              <a:rPr lang="de-DE" sz="1500" dirty="0">
                <a:effectLst/>
                <a:latin typeface="Aptos" panose="020B0004020202020204" pitchFamily="34" charset="0"/>
                <a:ea typeface="Aptos" panose="020B0004020202020204" pitchFamily="34" charset="0"/>
                <a:cs typeface="Times New Roman" panose="02020603050405020304" pitchFamily="18" charset="0"/>
              </a:rPr>
              <a:t> (Gliederungen, Logik, Übergänge, Konsistenz)</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Extrahieren</a:t>
            </a:r>
            <a:r>
              <a:rPr lang="de-DE" sz="1500" dirty="0">
                <a:effectLst/>
                <a:latin typeface="Aptos" panose="020B0004020202020204" pitchFamily="34" charset="0"/>
                <a:ea typeface="Aptos" panose="020B0004020202020204" pitchFamily="34" charset="0"/>
                <a:cs typeface="Times New Roman" panose="02020603050405020304" pitchFamily="18" charset="0"/>
              </a:rPr>
              <a:t> (Anforderungen, </a:t>
            </a:r>
            <a:r>
              <a:rPr lang="de-DE" sz="1500" dirty="0" err="1">
                <a:effectLst/>
                <a:latin typeface="Aptos" panose="020B0004020202020204" pitchFamily="34" charset="0"/>
                <a:ea typeface="Aptos" panose="020B0004020202020204" pitchFamily="34" charset="0"/>
                <a:cs typeface="Times New Roman" panose="02020603050405020304" pitchFamily="18" charset="0"/>
              </a:rPr>
              <a:t>To</a:t>
            </a:r>
            <a:r>
              <a:rPr lang="de-DE" sz="1500" dirty="0">
                <a:effectLst/>
                <a:latin typeface="Aptos" panose="020B0004020202020204" pitchFamily="34" charset="0"/>
                <a:ea typeface="Aptos" panose="020B0004020202020204" pitchFamily="34" charset="0"/>
                <a:cs typeface="Times New Roman" panose="02020603050405020304" pitchFamily="18" charset="0"/>
              </a:rPr>
              <a:t>-dos, Schlüsselbegriffe)</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Varianten erzeugen</a:t>
            </a:r>
            <a:r>
              <a:rPr lang="de-DE" sz="1500" dirty="0">
                <a:effectLst/>
                <a:latin typeface="Aptos" panose="020B0004020202020204" pitchFamily="34" charset="0"/>
                <a:ea typeface="Aptos" panose="020B0004020202020204" pitchFamily="34" charset="0"/>
                <a:cs typeface="Times New Roman" panose="02020603050405020304" pitchFamily="18" charset="0"/>
              </a:rPr>
              <a:t> (kurz/lang, formal/informal, unterschiedliche Stile)</a:t>
            </a:r>
          </a:p>
          <a:p>
            <a:pPr marL="342900" indent="-342900">
              <a:lnSpc>
                <a:spcPct val="107000"/>
              </a:lnSpc>
              <a:spcAft>
                <a:spcPts val="800"/>
              </a:spcAft>
              <a:buSzPts val="1000"/>
              <a:buFont typeface="Symbol" panose="05050102010706020507" pitchFamily="18" charset="2"/>
              <a:buChar char=""/>
              <a:tabLst>
                <a:tab pos="457200" algn="l"/>
              </a:tabLst>
            </a:pPr>
            <a:r>
              <a:rPr lang="de-DE" sz="1500" b="1" dirty="0">
                <a:latin typeface="Aptos" panose="020B0004020202020204" pitchFamily="34" charset="0"/>
                <a:ea typeface="Aptos" panose="020B0004020202020204" pitchFamily="34" charset="0"/>
                <a:cs typeface="Times New Roman" panose="02020603050405020304" pitchFamily="18" charset="0"/>
              </a:rPr>
              <a:t>Brainstorming </a:t>
            </a:r>
            <a:r>
              <a:rPr lang="de-DE" sz="1500" dirty="0">
                <a:effectLst/>
                <a:latin typeface="Aptos" panose="020B0004020202020204" pitchFamily="34" charset="0"/>
                <a:ea typeface="Aptos" panose="020B0004020202020204" pitchFamily="34" charset="0"/>
                <a:cs typeface="Times New Roman" panose="02020603050405020304" pitchFamily="18" charset="0"/>
              </a:rPr>
              <a:t>(Ideensammlung, </a:t>
            </a:r>
            <a:r>
              <a:rPr lang="de-DE" sz="1500" dirty="0" err="1">
                <a:effectLst/>
                <a:latin typeface="Aptos" panose="020B0004020202020204" pitchFamily="34" charset="0"/>
                <a:ea typeface="Aptos" panose="020B0004020202020204" pitchFamily="34" charset="0"/>
                <a:cs typeface="Times New Roman" panose="02020603050405020304" pitchFamily="18" charset="0"/>
              </a:rPr>
              <a:t>etc</a:t>
            </a:r>
            <a:r>
              <a:rPr lang="de-DE" sz="15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buSzPts val="1000"/>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Fähigkeiten noch etwas rudimentär, aber in Entwicklung:</a:t>
            </a:r>
          </a:p>
          <a:p>
            <a:pPr marL="342900" lvl="0" indent="-342900">
              <a:lnSpc>
                <a:spcPct val="107000"/>
              </a:lnSpc>
              <a:spcAft>
                <a:spcPts val="800"/>
              </a:spcAft>
              <a:buSzPts val="1000"/>
              <a:buFont typeface="Symbol" panose="05050102010706020507" pitchFamily="18" charset="2"/>
              <a:buChar char=""/>
              <a:tabLst>
                <a:tab pos="457200" algn="l"/>
              </a:tabLst>
            </a:pPr>
            <a:r>
              <a:rPr lang="de-DE" sz="1500" b="1" dirty="0">
                <a:effectLst/>
                <a:latin typeface="Aptos" panose="020B0004020202020204" pitchFamily="34" charset="0"/>
                <a:ea typeface="Aptos" panose="020B0004020202020204" pitchFamily="34" charset="0"/>
                <a:cs typeface="Times New Roman" panose="02020603050405020304" pitchFamily="18" charset="0"/>
              </a:rPr>
              <a:t>Autonom Aufgaben erledigen.</a:t>
            </a:r>
          </a:p>
          <a:p>
            <a:pPr>
              <a:lnSpc>
                <a:spcPct val="107000"/>
              </a:lnSpc>
              <a:spcAft>
                <a:spcPts val="800"/>
              </a:spcAft>
              <a:buSzPts val="1000"/>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CA6EF30F-E3D0-1013-17A4-2C28307AD34D}"/>
              </a:ext>
            </a:extLst>
          </p:cNvPr>
          <p:cNvSpPr txBox="1"/>
          <p:nvPr/>
        </p:nvSpPr>
        <p:spPr>
          <a:xfrm>
            <a:off x="6327518" y="3214625"/>
            <a:ext cx="3333345" cy="276999"/>
          </a:xfrm>
          <a:prstGeom prst="rect">
            <a:avLst/>
          </a:prstGeom>
          <a:noFill/>
        </p:spPr>
        <p:txBody>
          <a:bodyPr wrap="square" rtlCol="0">
            <a:spAutoFit/>
          </a:bodyPr>
          <a:lstStyle/>
          <a:p>
            <a:r>
              <a:rPr lang="de-DE" sz="1200" dirty="0"/>
              <a:t>Abbildung 1 – KI Kompetenzen</a:t>
            </a:r>
          </a:p>
        </p:txBody>
      </p:sp>
    </p:spTree>
    <p:extLst>
      <p:ext uri="{BB962C8B-B14F-4D97-AF65-F5344CB8AC3E}">
        <p14:creationId xmlns:p14="http://schemas.microsoft.com/office/powerpoint/2010/main" val="701150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C2BF9A83-8197-A198-B40C-6F462B038CC2}"/>
              </a:ext>
            </a:extLst>
          </p:cNvPr>
          <p:cNvSpPr/>
          <p:nvPr/>
        </p:nvSpPr>
        <p:spPr>
          <a:xfrm>
            <a:off x="2130357" y="274320"/>
            <a:ext cx="8229600" cy="548640"/>
          </a:xfrm>
          <a:prstGeom prst="rect">
            <a:avLst/>
          </a:prstGeom>
          <a:noFill/>
          <a:ln/>
        </p:spPr>
        <p:txBody>
          <a:bodyPr wrap="square" rtlCol="0" anchor="ctr"/>
          <a:lstStyle/>
          <a:p>
            <a:pPr marL="0" indent="0">
              <a:buNone/>
            </a:pPr>
            <a:r>
              <a:rPr lang="de-DE" sz="2200" b="1" dirty="0">
                <a:solidFill>
                  <a:srgbClr val="003366"/>
                </a:solidFill>
              </a:rPr>
              <a:t>Schwächen der KI</a:t>
            </a:r>
            <a:endParaRPr lang="en-US" sz="2200" dirty="0"/>
          </a:p>
        </p:txBody>
      </p:sp>
      <p:sp>
        <p:nvSpPr>
          <p:cNvPr id="3" name="Textfeld 2">
            <a:extLst>
              <a:ext uri="{FF2B5EF4-FFF2-40B4-BE49-F238E27FC236}">
                <a16:creationId xmlns:a16="http://schemas.microsoft.com/office/drawing/2014/main" id="{F7EDF5C8-7E50-C916-B431-E3B5829467E4}"/>
              </a:ext>
            </a:extLst>
          </p:cNvPr>
          <p:cNvSpPr txBox="1"/>
          <p:nvPr/>
        </p:nvSpPr>
        <p:spPr>
          <a:xfrm>
            <a:off x="220494" y="1110581"/>
            <a:ext cx="5771743" cy="1926746"/>
          </a:xfrm>
          <a:prstGeom prst="rect">
            <a:avLst/>
          </a:prstGeom>
          <a:noFill/>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de-DE" sz="1900" b="1" dirty="0">
                <a:effectLst/>
                <a:latin typeface="Aptos" panose="020B0004020202020204" pitchFamily="34" charset="0"/>
                <a:ea typeface="Aptos" panose="020B0004020202020204" pitchFamily="34" charset="0"/>
                <a:cs typeface="Times New Roman" panose="02020603050405020304" pitchFamily="18" charset="0"/>
              </a:rPr>
              <a:t>Wahrheitsgehalt und Halluzinationen</a:t>
            </a:r>
          </a:p>
          <a:p>
            <a:pPr marL="342900" lvl="0" indent="-342900">
              <a:lnSpc>
                <a:spcPct val="107000"/>
              </a:lnSpc>
              <a:spcAft>
                <a:spcPts val="800"/>
              </a:spcAft>
              <a:buSzPts val="1000"/>
              <a:buFont typeface="Symbol" panose="05050102010706020507" pitchFamily="18" charset="2"/>
              <a:buChar char=""/>
              <a:tabLst>
                <a:tab pos="457200" algn="l"/>
              </a:tabLst>
            </a:pPr>
            <a:r>
              <a:rPr lang="de-DE" sz="1900" b="1" dirty="0">
                <a:latin typeface="Aptos" panose="020B0004020202020204" pitchFamily="34" charset="0"/>
                <a:ea typeface="Aptos" panose="020B0004020202020204" pitchFamily="34" charset="0"/>
                <a:cs typeface="Times New Roman" panose="02020603050405020304" pitchFamily="18" charset="0"/>
              </a:rPr>
              <a:t>Versehentliches Plagiat</a:t>
            </a:r>
            <a:endParaRPr lang="de-DE" sz="19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900" b="1" dirty="0">
                <a:latin typeface="Aptos" panose="020B0004020202020204" pitchFamily="34" charset="0"/>
                <a:ea typeface="Aptos" panose="020B0004020202020204" pitchFamily="34" charset="0"/>
                <a:cs typeface="Times New Roman" panose="02020603050405020304" pitchFamily="18" charset="0"/>
              </a:rPr>
              <a:t>Datenschutz</a:t>
            </a:r>
            <a:endParaRPr lang="de-DE" sz="19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7300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929286" y="922034"/>
            <a:ext cx="7872701" cy="430887"/>
          </a:xfrm>
        </p:spPr>
        <p:txBody>
          <a:bodyPr>
            <a:normAutofit/>
          </a:bodyPr>
          <a:lstStyle/>
          <a:p>
            <a:pPr>
              <a:defRPr/>
            </a:pPr>
            <a:r>
              <a:rPr lang="de-DE" sz="2200" b="1" dirty="0"/>
              <a:t>Wahrheitsgehalt und Halluzinationen</a:t>
            </a:r>
            <a:endParaRPr sz="2200" b="1" dirty="0"/>
          </a:p>
        </p:txBody>
      </p:sp>
      <p:sp>
        <p:nvSpPr>
          <p:cNvPr id="5" name="Inhaltsplatzhalter 2"/>
          <p:cNvSpPr>
            <a:spLocks noGrp="1"/>
          </p:cNvSpPr>
          <p:nvPr>
            <p:ph idx="1"/>
          </p:nvPr>
        </p:nvSpPr>
        <p:spPr bwMode="auto">
          <a:xfrm>
            <a:off x="174514" y="1566956"/>
            <a:ext cx="5652733" cy="2972729"/>
          </a:xfrm>
          <a:ln>
            <a:solidFill>
              <a:srgbClr val="7030A0"/>
            </a:solidFill>
          </a:ln>
        </p:spPr>
        <p:txBody>
          <a:bodyPr>
            <a:normAutofit/>
          </a:bodyPr>
          <a:lstStyle/>
          <a:p>
            <a:pPr>
              <a:buFont typeface="Arial" panose="020B0604020202020204" pitchFamily="34" charset="0"/>
              <a:buChar char="•"/>
            </a:pPr>
            <a:r>
              <a:rPr lang="de-DE" sz="2100" b="1" dirty="0"/>
              <a:t>LLMs „halluzinieren“ manchmal</a:t>
            </a:r>
            <a:r>
              <a:rPr lang="de-DE" sz="2100" dirty="0"/>
              <a:t>! Sie geben sehr </a:t>
            </a:r>
            <a:r>
              <a:rPr lang="de-DE" sz="2100" b="1" dirty="0"/>
              <a:t>plausibel klingende Falschinformationen </a:t>
            </a:r>
            <a:r>
              <a:rPr lang="de-DE" sz="2100" dirty="0"/>
              <a:t>von sich, mit großer Überzeugung.</a:t>
            </a:r>
          </a:p>
          <a:p>
            <a:pPr>
              <a:buFont typeface="Arial" panose="020B0604020202020204" pitchFamily="34" charset="0"/>
              <a:buChar char="•"/>
            </a:pPr>
            <a:r>
              <a:rPr lang="de-DE" sz="2100" b="1" dirty="0"/>
              <a:t>Sehr großes Problem mit älteren LLMs. </a:t>
            </a:r>
            <a:r>
              <a:rPr lang="de-DE" sz="2100" dirty="0"/>
              <a:t>Die besten LLMs, wie GPT5.2, halluzinieren wesentlich weniger. (Beispiel: 99% Perzentil in der Biologie Olympiade.)</a:t>
            </a:r>
          </a:p>
        </p:txBody>
      </p:sp>
      <p:sp>
        <p:nvSpPr>
          <p:cNvPr id="10" name="Rechteck 9"/>
          <p:cNvSpPr/>
          <p:nvPr/>
        </p:nvSpPr>
        <p:spPr bwMode="auto">
          <a:xfrm>
            <a:off x="1607993" y="4371718"/>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pic>
        <p:nvPicPr>
          <p:cNvPr id="8" name="Grafik 7">
            <a:extLst>
              <a:ext uri="{FF2B5EF4-FFF2-40B4-BE49-F238E27FC236}">
                <a16:creationId xmlns:a16="http://schemas.microsoft.com/office/drawing/2014/main" id="{EDF2B21A-30BA-47F3-95EB-BC72E7FBEE11}"/>
              </a:ext>
            </a:extLst>
          </p:cNvPr>
          <p:cNvPicPr>
            <a:picLocks noChangeAspect="1"/>
          </p:cNvPicPr>
          <p:nvPr/>
        </p:nvPicPr>
        <p:blipFill>
          <a:blip r:embed="rId3"/>
          <a:stretch>
            <a:fillRect/>
          </a:stretch>
        </p:blipFill>
        <p:spPr>
          <a:xfrm>
            <a:off x="5970503" y="1106635"/>
            <a:ext cx="2972729" cy="2972729"/>
          </a:xfrm>
          <a:prstGeom prst="rect">
            <a:avLst/>
          </a:prstGeom>
        </p:spPr>
      </p:pic>
      <p:sp>
        <p:nvSpPr>
          <p:cNvPr id="9" name="Textfeld 8">
            <a:extLst>
              <a:ext uri="{FF2B5EF4-FFF2-40B4-BE49-F238E27FC236}">
                <a16:creationId xmlns:a16="http://schemas.microsoft.com/office/drawing/2014/main" id="{6354F473-6322-4936-A354-35F9F69CF617}"/>
              </a:ext>
            </a:extLst>
          </p:cNvPr>
          <p:cNvSpPr txBox="1"/>
          <p:nvPr/>
        </p:nvSpPr>
        <p:spPr bwMode="auto">
          <a:xfrm>
            <a:off x="6091163" y="4093105"/>
            <a:ext cx="3125158" cy="215444"/>
          </a:xfrm>
          <a:prstGeom prst="rect">
            <a:avLst/>
          </a:prstGeom>
          <a:noFill/>
        </p:spPr>
        <p:txBody>
          <a:bodyPr wrap="square" rtlCol="0">
            <a:spAutoFit/>
          </a:bodyPr>
          <a:lstStyle/>
          <a:p>
            <a:r>
              <a:rPr lang="de-DE" sz="800" dirty="0"/>
              <a:t>Abbildung 2 – Ein halluzinierender Roboter. Bildquelle: </a:t>
            </a:r>
            <a:r>
              <a:rPr lang="de-DE" sz="800" dirty="0" err="1"/>
              <a:t>ChatGPT</a:t>
            </a:r>
            <a:r>
              <a:rPr lang="de-DE" sz="800" dirty="0"/>
              <a:t>.</a:t>
            </a:r>
          </a:p>
        </p:txBody>
      </p:sp>
    </p:spTree>
    <p:extLst>
      <p:ext uri="{BB962C8B-B14F-4D97-AF65-F5344CB8AC3E}">
        <p14:creationId xmlns:p14="http://schemas.microsoft.com/office/powerpoint/2010/main" val="2074014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929286" y="922034"/>
            <a:ext cx="7872701" cy="430887"/>
          </a:xfrm>
        </p:spPr>
        <p:txBody>
          <a:bodyPr>
            <a:normAutofit/>
          </a:bodyPr>
          <a:lstStyle/>
          <a:p>
            <a:pPr>
              <a:defRPr/>
            </a:pPr>
            <a:r>
              <a:rPr lang="de-DE" sz="2200" b="1" dirty="0"/>
              <a:t>Wahrheitsgehalt und Halluzinationen</a:t>
            </a:r>
            <a:endParaRPr sz="2200" b="1" dirty="0"/>
          </a:p>
        </p:txBody>
      </p:sp>
      <p:sp>
        <p:nvSpPr>
          <p:cNvPr id="5" name="Inhaltsplatzhalter 2"/>
          <p:cNvSpPr>
            <a:spLocks noGrp="1"/>
          </p:cNvSpPr>
          <p:nvPr>
            <p:ph idx="1"/>
          </p:nvPr>
        </p:nvSpPr>
        <p:spPr bwMode="auto">
          <a:xfrm>
            <a:off x="174514" y="1414823"/>
            <a:ext cx="5652733" cy="2972729"/>
          </a:xfrm>
          <a:ln>
            <a:solidFill>
              <a:srgbClr val="7030A0"/>
            </a:solidFill>
          </a:ln>
        </p:spPr>
        <p:txBody>
          <a:bodyPr>
            <a:normAutofit/>
          </a:bodyPr>
          <a:lstStyle/>
          <a:p>
            <a:pPr marL="0" indent="0">
              <a:buNone/>
            </a:pPr>
            <a:endParaRPr lang="de-DE" sz="2100" dirty="0"/>
          </a:p>
          <a:p>
            <a:pPr>
              <a:buFont typeface="Arial" panose="020B0604020202020204" pitchFamily="34" charset="0"/>
              <a:buChar char="•"/>
            </a:pPr>
            <a:r>
              <a:rPr lang="de-DE" sz="2100" b="1" dirty="0"/>
              <a:t>Vor allem ein Problem bei Fakten oder Themen, die selten im Training vorkamen. </a:t>
            </a:r>
          </a:p>
          <a:p>
            <a:pPr marL="0" indent="0">
              <a:buNone/>
            </a:pPr>
            <a:r>
              <a:rPr lang="de-DE" sz="2100" dirty="0"/>
              <a:t>(Beispiel: Obskure Personen. Wissenschaftliche Referenzen.)</a:t>
            </a:r>
            <a:endParaRPr lang="de-DE" dirty="0"/>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pic>
        <p:nvPicPr>
          <p:cNvPr id="8" name="Grafik 7">
            <a:extLst>
              <a:ext uri="{FF2B5EF4-FFF2-40B4-BE49-F238E27FC236}">
                <a16:creationId xmlns:a16="http://schemas.microsoft.com/office/drawing/2014/main" id="{EDF2B21A-30BA-47F3-95EB-BC72E7FBEE11}"/>
              </a:ext>
            </a:extLst>
          </p:cNvPr>
          <p:cNvPicPr>
            <a:picLocks noChangeAspect="1"/>
          </p:cNvPicPr>
          <p:nvPr/>
        </p:nvPicPr>
        <p:blipFill>
          <a:blip r:embed="rId3"/>
          <a:stretch>
            <a:fillRect/>
          </a:stretch>
        </p:blipFill>
        <p:spPr>
          <a:xfrm>
            <a:off x="5970503" y="1106635"/>
            <a:ext cx="2972729" cy="2972729"/>
          </a:xfrm>
          <a:prstGeom prst="rect">
            <a:avLst/>
          </a:prstGeom>
        </p:spPr>
      </p:pic>
      <p:sp>
        <p:nvSpPr>
          <p:cNvPr id="9" name="Textfeld 8">
            <a:extLst>
              <a:ext uri="{FF2B5EF4-FFF2-40B4-BE49-F238E27FC236}">
                <a16:creationId xmlns:a16="http://schemas.microsoft.com/office/drawing/2014/main" id="{6354F473-6322-4936-A354-35F9F69CF617}"/>
              </a:ext>
            </a:extLst>
          </p:cNvPr>
          <p:cNvSpPr txBox="1"/>
          <p:nvPr/>
        </p:nvSpPr>
        <p:spPr bwMode="auto">
          <a:xfrm>
            <a:off x="6091163" y="4093105"/>
            <a:ext cx="3125158" cy="215444"/>
          </a:xfrm>
          <a:prstGeom prst="rect">
            <a:avLst/>
          </a:prstGeom>
          <a:noFill/>
        </p:spPr>
        <p:txBody>
          <a:bodyPr wrap="square" rtlCol="0">
            <a:spAutoFit/>
          </a:bodyPr>
          <a:lstStyle/>
          <a:p>
            <a:r>
              <a:rPr lang="de-DE" sz="800" dirty="0"/>
              <a:t>Abbildung 2 – Ein halluzinierender Roboter. Bildquelle: </a:t>
            </a:r>
            <a:r>
              <a:rPr lang="de-DE" sz="800" dirty="0" err="1"/>
              <a:t>ChatGPT</a:t>
            </a:r>
            <a:r>
              <a:rPr lang="de-DE" sz="800" dirty="0"/>
              <a:t>.</a:t>
            </a:r>
          </a:p>
        </p:txBody>
      </p:sp>
    </p:spTree>
    <p:extLst>
      <p:ext uri="{BB962C8B-B14F-4D97-AF65-F5344CB8AC3E}">
        <p14:creationId xmlns:p14="http://schemas.microsoft.com/office/powerpoint/2010/main" val="355144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56964" y="1106635"/>
            <a:ext cx="7872701" cy="430887"/>
          </a:xfrm>
        </p:spPr>
        <p:txBody>
          <a:bodyPr>
            <a:normAutofit/>
          </a:bodyPr>
          <a:lstStyle/>
          <a:p>
            <a:pPr>
              <a:defRPr/>
            </a:pPr>
            <a:r>
              <a:rPr lang="de-DE" sz="2200" b="1" dirty="0"/>
              <a:t>Versehentliches Plagiat?</a:t>
            </a:r>
            <a:endParaRPr sz="2200" b="1" dirty="0"/>
          </a:p>
        </p:txBody>
      </p:sp>
      <p:sp>
        <p:nvSpPr>
          <p:cNvPr id="5" name="Inhaltsplatzhalter 2"/>
          <p:cNvSpPr>
            <a:spLocks noGrp="1"/>
          </p:cNvSpPr>
          <p:nvPr>
            <p:ph idx="1"/>
          </p:nvPr>
        </p:nvSpPr>
        <p:spPr bwMode="auto">
          <a:xfrm>
            <a:off x="606026" y="1596059"/>
            <a:ext cx="8123639" cy="2972729"/>
          </a:xfrm>
          <a:ln>
            <a:solidFill>
              <a:srgbClr val="7030A0"/>
            </a:solidFill>
          </a:ln>
        </p:spPr>
        <p:txBody>
          <a:bodyPr>
            <a:normAutofit/>
          </a:bodyPr>
          <a:lstStyle/>
          <a:p>
            <a:pPr marL="0" indent="0">
              <a:buNone/>
            </a:pPr>
            <a:endParaRPr lang="de-DE" sz="800" dirty="0"/>
          </a:p>
          <a:p>
            <a:pPr>
              <a:buFont typeface="Arial" panose="020B0604020202020204" pitchFamily="34" charset="0"/>
              <a:buChar char="•"/>
            </a:pPr>
            <a:r>
              <a:rPr lang="de-DE" sz="2100" b="1" dirty="0"/>
              <a:t>Khalil und Er (2023) </a:t>
            </a:r>
            <a:r>
              <a:rPr lang="de-DE" sz="2100" dirty="0"/>
              <a:t>analysierten 50 von </a:t>
            </a:r>
            <a:r>
              <a:rPr lang="de-DE" sz="2100" dirty="0" err="1"/>
              <a:t>ChatGPT</a:t>
            </a:r>
            <a:r>
              <a:rPr lang="de-DE" sz="2100" dirty="0"/>
              <a:t> geschriebenen Aufsätze mit </a:t>
            </a:r>
            <a:r>
              <a:rPr lang="de-DE" sz="2100" dirty="0" err="1"/>
              <a:t>Plagiarismus</a:t>
            </a:r>
            <a:r>
              <a:rPr lang="de-DE" sz="2100" dirty="0"/>
              <a:t>-Detektionssoftware. </a:t>
            </a:r>
            <a:r>
              <a:rPr lang="de-DE" sz="2100" b="1" dirty="0"/>
              <a:t>40 von ihnen hatten einen hohen Originalitäts-Wert, 9 waren problematisch, 1 Aufsatz hatte einen geringen Score.</a:t>
            </a:r>
          </a:p>
          <a:p>
            <a:pPr>
              <a:buFont typeface="Arial" panose="020B0604020202020204" pitchFamily="34" charset="0"/>
              <a:buChar char="•"/>
            </a:pPr>
            <a:r>
              <a:rPr lang="de-DE" sz="2100" dirty="0"/>
              <a:t>Die </a:t>
            </a:r>
            <a:r>
              <a:rPr lang="de-DE" sz="2100" b="1" dirty="0"/>
              <a:t>problematischen Aufsätze waren trockene Beschreibungen wissenschaftlicher Fakten</a:t>
            </a:r>
            <a:r>
              <a:rPr lang="de-DE" sz="2100" dirty="0"/>
              <a:t>. Aufsätze mit viel Interpretation hatten alle hohe Originalitäts-Scores.</a:t>
            </a:r>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3" name="Textfeld 2">
            <a:extLst>
              <a:ext uri="{FF2B5EF4-FFF2-40B4-BE49-F238E27FC236}">
                <a16:creationId xmlns:a16="http://schemas.microsoft.com/office/drawing/2014/main" id="{922604BB-9960-1528-99E6-9D431E6A70D8}"/>
              </a:ext>
            </a:extLst>
          </p:cNvPr>
          <p:cNvSpPr txBox="1"/>
          <p:nvPr/>
        </p:nvSpPr>
        <p:spPr>
          <a:xfrm>
            <a:off x="668866" y="4405586"/>
            <a:ext cx="8475133" cy="215444"/>
          </a:xfrm>
          <a:prstGeom prst="rect">
            <a:avLst/>
          </a:prstGeom>
          <a:noFill/>
        </p:spPr>
        <p:txBody>
          <a:bodyPr wrap="square" rtlCol="0">
            <a:spAutoFit/>
          </a:bodyPr>
          <a:lstStyle/>
          <a:p>
            <a:r>
              <a:rPr lang="de-DE" sz="800" dirty="0"/>
              <a:t>Quellen: </a:t>
            </a:r>
            <a:r>
              <a:rPr lang="en-US" sz="800" dirty="0"/>
              <a:t>Khalil, M., &amp; Er, E. (2023). </a:t>
            </a:r>
            <a:r>
              <a:rPr lang="en-US" sz="800" i="1" dirty="0"/>
              <a:t>Will ChatGPT get you caught? Rethinking of Plagiarism Detection.</a:t>
            </a:r>
            <a:r>
              <a:rPr lang="en-US" sz="800" dirty="0"/>
              <a:t> arXiv:2302.04335. </a:t>
            </a:r>
            <a:r>
              <a:rPr lang="en-US" sz="800" dirty="0">
                <a:hlinkClick r:id="rId3"/>
              </a:rPr>
              <a:t>https://arxiv.org/pdf/2302.04335</a:t>
            </a:r>
            <a:r>
              <a:rPr lang="en-US" sz="800" dirty="0"/>
              <a:t> </a:t>
            </a:r>
            <a:endParaRPr lang="de-DE" sz="800" dirty="0"/>
          </a:p>
        </p:txBody>
      </p:sp>
    </p:spTree>
    <p:extLst>
      <p:ext uri="{BB962C8B-B14F-4D97-AF65-F5344CB8AC3E}">
        <p14:creationId xmlns:p14="http://schemas.microsoft.com/office/powerpoint/2010/main" val="79349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56964" y="1106635"/>
            <a:ext cx="7872701" cy="430887"/>
          </a:xfrm>
        </p:spPr>
        <p:txBody>
          <a:bodyPr>
            <a:normAutofit/>
          </a:bodyPr>
          <a:lstStyle/>
          <a:p>
            <a:pPr>
              <a:defRPr/>
            </a:pPr>
            <a:r>
              <a:rPr lang="de-DE" sz="2200" b="1" dirty="0"/>
              <a:t>Versehentliches Plagiat?</a:t>
            </a:r>
            <a:endParaRPr sz="2200" b="1" dirty="0"/>
          </a:p>
        </p:txBody>
      </p:sp>
      <p:sp>
        <p:nvSpPr>
          <p:cNvPr id="5" name="Inhaltsplatzhalter 2"/>
          <p:cNvSpPr>
            <a:spLocks noGrp="1"/>
          </p:cNvSpPr>
          <p:nvPr>
            <p:ph idx="1"/>
          </p:nvPr>
        </p:nvSpPr>
        <p:spPr bwMode="auto">
          <a:xfrm>
            <a:off x="606026" y="1596059"/>
            <a:ext cx="8123639" cy="2972729"/>
          </a:xfrm>
          <a:ln>
            <a:solidFill>
              <a:srgbClr val="7030A0"/>
            </a:solidFill>
          </a:ln>
        </p:spPr>
        <p:txBody>
          <a:bodyPr>
            <a:normAutofit/>
          </a:bodyPr>
          <a:lstStyle/>
          <a:p>
            <a:pPr marL="0" indent="0">
              <a:buNone/>
            </a:pPr>
            <a:endParaRPr lang="de-DE" sz="800" dirty="0"/>
          </a:p>
          <a:p>
            <a:pPr>
              <a:buFont typeface="Arial" panose="020B0604020202020204" pitchFamily="34" charset="0"/>
              <a:buChar char="•"/>
            </a:pPr>
            <a:r>
              <a:rPr lang="de-DE" sz="2100" dirty="0"/>
              <a:t>Copyright-Probleme bei Bild-generierender KI könnten ein größeres Problem darstellen. </a:t>
            </a:r>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Tree>
    <p:extLst>
      <p:ext uri="{BB962C8B-B14F-4D97-AF65-F5344CB8AC3E}">
        <p14:creationId xmlns:p14="http://schemas.microsoft.com/office/powerpoint/2010/main" val="1948024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56964" y="1106635"/>
            <a:ext cx="7872701" cy="430887"/>
          </a:xfrm>
        </p:spPr>
        <p:txBody>
          <a:bodyPr>
            <a:normAutofit/>
          </a:bodyPr>
          <a:lstStyle/>
          <a:p>
            <a:pPr>
              <a:defRPr/>
            </a:pPr>
            <a:r>
              <a:rPr lang="de-DE" sz="2200" b="1" dirty="0"/>
              <a:t>Datenschutz</a:t>
            </a:r>
            <a:endParaRPr sz="2200" b="1" dirty="0"/>
          </a:p>
        </p:txBody>
      </p:sp>
      <p:sp>
        <p:nvSpPr>
          <p:cNvPr id="5" name="Inhaltsplatzhalter 2"/>
          <p:cNvSpPr>
            <a:spLocks noGrp="1"/>
          </p:cNvSpPr>
          <p:nvPr>
            <p:ph idx="1"/>
          </p:nvPr>
        </p:nvSpPr>
        <p:spPr bwMode="auto">
          <a:xfrm>
            <a:off x="606026" y="1596059"/>
            <a:ext cx="8123639" cy="2972729"/>
          </a:xfrm>
          <a:ln>
            <a:solidFill>
              <a:srgbClr val="7030A0"/>
            </a:solidFill>
          </a:ln>
        </p:spPr>
        <p:txBody>
          <a:bodyPr>
            <a:normAutofit/>
          </a:bodyPr>
          <a:lstStyle/>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Viele Consumer-LLMs :</a:t>
            </a:r>
            <a:r>
              <a:rPr lang="de-DE" sz="1800" dirty="0">
                <a:effectLst/>
                <a:latin typeface="Aptos" panose="020B0004020202020204" pitchFamily="34" charset="0"/>
                <a:ea typeface="Aptos" panose="020B0004020202020204" pitchFamily="34" charset="0"/>
                <a:cs typeface="Times New Roman" panose="02020603050405020304" pitchFamily="18" charset="0"/>
              </a:rPr>
              <a:t> Eingaben können (je nach Einstellung) vom Anbieter zum weiteren Training genutzt und im Support/Missbrauchsfall von autorisiertem Personal geprüft werden. Bei US-Anbietern ist zudem eine Herausgabe auf </a:t>
            </a:r>
            <a:r>
              <a:rPr lang="de-DE" sz="1800" b="1" dirty="0">
                <a:effectLst/>
                <a:latin typeface="Aptos" panose="020B0004020202020204" pitchFamily="34" charset="0"/>
                <a:ea typeface="Aptos" panose="020B0004020202020204" pitchFamily="34" charset="0"/>
                <a:cs typeface="Times New Roman" panose="02020603050405020304" pitchFamily="18" charset="0"/>
              </a:rPr>
              <a:t>rechtliche Anordnung</a:t>
            </a:r>
            <a:r>
              <a:rPr lang="de-DE" sz="1800" dirty="0">
                <a:effectLst/>
                <a:latin typeface="Aptos" panose="020B0004020202020204" pitchFamily="34" charset="0"/>
                <a:ea typeface="Aptos" panose="020B0004020202020204" pitchFamily="34" charset="0"/>
                <a:cs typeface="Times New Roman" panose="02020603050405020304" pitchFamily="18" charset="0"/>
              </a:rPr>
              <a:t> möglich.</a:t>
            </a:r>
          </a:p>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Business/Enterprise (oft):</a:t>
            </a:r>
            <a:r>
              <a:rPr lang="de-DE" sz="1800" dirty="0">
                <a:effectLst/>
                <a:latin typeface="Aptos" panose="020B0004020202020204" pitchFamily="34" charset="0"/>
                <a:ea typeface="Aptos" panose="020B0004020202020204" pitchFamily="34" charset="0"/>
                <a:cs typeface="Times New Roman" panose="02020603050405020304" pitchFamily="18" charset="0"/>
              </a:rPr>
              <a:t> Inhalte werden </a:t>
            </a:r>
            <a:r>
              <a:rPr lang="de-DE" sz="1800" b="1" dirty="0">
                <a:effectLst/>
                <a:latin typeface="Aptos" panose="020B0004020202020204" pitchFamily="34" charset="0"/>
                <a:ea typeface="Aptos" panose="020B0004020202020204" pitchFamily="34" charset="0"/>
                <a:cs typeface="Times New Roman" panose="02020603050405020304" pitchFamily="18" charset="0"/>
              </a:rPr>
              <a:t>standardmäßig nicht</a:t>
            </a:r>
            <a:r>
              <a:rPr lang="de-DE" sz="1800" dirty="0">
                <a:effectLst/>
                <a:latin typeface="Aptos" panose="020B0004020202020204" pitchFamily="34" charset="0"/>
                <a:ea typeface="Aptos" panose="020B0004020202020204" pitchFamily="34" charset="0"/>
                <a:cs typeface="Times New Roman" panose="02020603050405020304" pitchFamily="18" charset="0"/>
              </a:rPr>
              <a:t> fürs Training/Weiterverwenden genutzt – meist nur mit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Opt</a:t>
            </a:r>
            <a:r>
              <a:rPr lang="de-DE" sz="1800" b="1" dirty="0">
                <a:effectLst/>
                <a:latin typeface="Aptos" panose="020B0004020202020204" pitchFamily="34" charset="0"/>
                <a:ea typeface="Aptos" panose="020B0004020202020204" pitchFamily="34" charset="0"/>
                <a:cs typeface="Times New Roman" panose="02020603050405020304" pitchFamily="18" charset="0"/>
              </a:rPr>
              <a:t>-in</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Tree>
    <p:extLst>
      <p:ext uri="{BB962C8B-B14F-4D97-AF65-F5344CB8AC3E}">
        <p14:creationId xmlns:p14="http://schemas.microsoft.com/office/powerpoint/2010/main" val="4266810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56964" y="1106635"/>
            <a:ext cx="7872701" cy="430887"/>
          </a:xfrm>
        </p:spPr>
        <p:txBody>
          <a:bodyPr>
            <a:normAutofit/>
          </a:bodyPr>
          <a:lstStyle/>
          <a:p>
            <a:pPr>
              <a:defRPr/>
            </a:pPr>
            <a:r>
              <a:rPr lang="de-DE" sz="2200" b="1" dirty="0"/>
              <a:t>Datenschutz</a:t>
            </a:r>
            <a:endParaRPr sz="2200" b="1" dirty="0"/>
          </a:p>
        </p:txBody>
      </p:sp>
      <p:sp>
        <p:nvSpPr>
          <p:cNvPr id="5" name="Inhaltsplatzhalter 2"/>
          <p:cNvSpPr>
            <a:spLocks noGrp="1"/>
          </p:cNvSpPr>
          <p:nvPr>
            <p:ph idx="1"/>
          </p:nvPr>
        </p:nvSpPr>
        <p:spPr bwMode="auto">
          <a:xfrm>
            <a:off x="606026" y="1596059"/>
            <a:ext cx="8123639" cy="2972729"/>
          </a:xfrm>
          <a:ln>
            <a:solidFill>
              <a:srgbClr val="7030A0"/>
            </a:solidFill>
          </a:ln>
        </p:spPr>
        <p:txBody>
          <a:bodyPr>
            <a:normAutofit/>
          </a:bodyPr>
          <a:lstStyle/>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Praxis in Organisationen:</a:t>
            </a:r>
            <a:r>
              <a:rPr lang="de-DE" sz="1800" dirty="0">
                <a:effectLst/>
                <a:latin typeface="Aptos" panose="020B0004020202020204" pitchFamily="34" charset="0"/>
                <a:ea typeface="Aptos" panose="020B0004020202020204" pitchFamily="34" charset="0"/>
                <a:cs typeface="Times New Roman" panose="02020603050405020304" pitchFamily="18" charset="0"/>
              </a:rPr>
              <a:t> Es gibt häufig interne Vorgaben, welche Daten </a:t>
            </a:r>
            <a:r>
              <a:rPr lang="de-DE" sz="1800" b="1" dirty="0">
                <a:effectLst/>
                <a:latin typeface="Aptos" panose="020B0004020202020204" pitchFamily="34" charset="0"/>
                <a:ea typeface="Aptos" panose="020B0004020202020204" pitchFamily="34" charset="0"/>
                <a:cs typeface="Times New Roman" panose="02020603050405020304" pitchFamily="18" charset="0"/>
              </a:rPr>
              <a:t>nicht</a:t>
            </a:r>
            <a:r>
              <a:rPr lang="de-DE" sz="1800" dirty="0">
                <a:effectLst/>
                <a:latin typeface="Aptos" panose="020B0004020202020204" pitchFamily="34" charset="0"/>
                <a:ea typeface="Aptos" panose="020B0004020202020204" pitchFamily="34" charset="0"/>
                <a:cs typeface="Times New Roman" panose="02020603050405020304" pitchFamily="18" charset="0"/>
              </a:rPr>
              <a:t> in KI-Tools eingegeben werden dürfen (z. B. vertrauliche, personenbezogene, proprietäre Daten).</a:t>
            </a:r>
          </a:p>
          <a:p>
            <a:pPr>
              <a:lnSpc>
                <a:spcPct val="107000"/>
              </a:lnSpc>
              <a:spcAft>
                <a:spcPts val="800"/>
              </a:spcAft>
            </a:pPr>
            <a:r>
              <a:rPr lang="de-DE" sz="2000" b="1" dirty="0"/>
              <a:t>Interne LLMs (On-Prem/Private Cloud):</a:t>
            </a:r>
            <a:r>
              <a:rPr lang="de-DE" sz="2000" dirty="0"/>
              <a:t> KI-Modelle, die innerhalb der eigenen IT betrieben werden. </a:t>
            </a:r>
            <a:r>
              <a:rPr lang="de-DE" sz="2000" b="1" dirty="0"/>
              <a:t>Vorteil (Datenschutz):</a:t>
            </a:r>
            <a:r>
              <a:rPr lang="de-DE" sz="2000" dirty="0"/>
              <a:t> sensible Daten bleiben im Haus. </a:t>
            </a:r>
            <a:r>
              <a:rPr lang="de-DE" sz="2000" b="1" dirty="0"/>
              <a:t>Nachteile:</a:t>
            </a:r>
            <a:r>
              <a:rPr lang="de-DE" sz="2000" dirty="0"/>
              <a:t> höherer Betriebs- und Kostenaufwand, geringere Qualität als </a:t>
            </a:r>
            <a:r>
              <a:rPr lang="de-DE" sz="2000" i="1" dirty="0"/>
              <a:t>State-</a:t>
            </a:r>
            <a:r>
              <a:rPr lang="de-DE" sz="2000" i="1" dirty="0" err="1"/>
              <a:t>of</a:t>
            </a:r>
            <a:r>
              <a:rPr lang="de-DE" sz="2000" i="1" dirty="0"/>
              <a:t>-</a:t>
            </a:r>
            <a:r>
              <a:rPr lang="de-DE" sz="2000" i="1" dirty="0" err="1"/>
              <a:t>the</a:t>
            </a:r>
            <a:r>
              <a:rPr lang="de-DE" sz="2000" i="1" dirty="0"/>
              <a:t>-Art</a:t>
            </a:r>
            <a:r>
              <a:rPr lang="de-DE" sz="2000" dirty="0"/>
              <a:t>.</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Tree>
    <p:extLst>
      <p:ext uri="{BB962C8B-B14F-4D97-AF65-F5344CB8AC3E}">
        <p14:creationId xmlns:p14="http://schemas.microsoft.com/office/powerpoint/2010/main" val="761667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solidFill>
                  <a:schemeClr val="accent1"/>
                </a:solidFill>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81782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D674D2D0-CFEF-01B1-75E6-9A16455F39D8}"/>
              </a:ext>
            </a:extLst>
          </p:cNvPr>
          <p:cNvSpPr/>
          <p:nvPr/>
        </p:nvSpPr>
        <p:spPr>
          <a:xfrm>
            <a:off x="2084294" y="297180"/>
            <a:ext cx="8229600" cy="548640"/>
          </a:xfrm>
          <a:prstGeom prst="rect">
            <a:avLst/>
          </a:prstGeom>
          <a:noFill/>
          <a:ln/>
        </p:spPr>
        <p:txBody>
          <a:bodyPr wrap="square" rtlCol="0" anchor="ctr"/>
          <a:lstStyle/>
          <a:p>
            <a:pPr marL="0" indent="0">
              <a:buNone/>
            </a:pPr>
            <a:r>
              <a:rPr lang="de-DE" sz="2200" b="1" dirty="0">
                <a:solidFill>
                  <a:srgbClr val="003366"/>
                </a:solidFill>
              </a:rPr>
              <a:t>Wir sind noch in der Pionierphase</a:t>
            </a:r>
            <a:endParaRPr lang="en-US" sz="2200" dirty="0"/>
          </a:p>
        </p:txBody>
      </p:sp>
      <p:sp>
        <p:nvSpPr>
          <p:cNvPr id="3" name="Textfeld 2">
            <a:extLst>
              <a:ext uri="{FF2B5EF4-FFF2-40B4-BE49-F238E27FC236}">
                <a16:creationId xmlns:a16="http://schemas.microsoft.com/office/drawing/2014/main" id="{F9CDEE8E-665E-C6A0-E72C-BB7EF1E244B7}"/>
              </a:ext>
            </a:extLst>
          </p:cNvPr>
          <p:cNvSpPr txBox="1"/>
          <p:nvPr/>
        </p:nvSpPr>
        <p:spPr>
          <a:xfrm>
            <a:off x="158885" y="1000334"/>
            <a:ext cx="8670587" cy="2713179"/>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Frühe Phase:</a:t>
            </a:r>
            <a:r>
              <a:rPr lang="de-DE" sz="1800" dirty="0">
                <a:effectLst/>
                <a:latin typeface="Aptos" panose="020B0004020202020204" pitchFamily="34" charset="0"/>
                <a:ea typeface="Aptos" panose="020B0004020202020204" pitchFamily="34" charset="0"/>
                <a:cs typeface="Times New Roman" panose="02020603050405020304" pitchFamily="18" charset="0"/>
              </a:rPr>
              <a:t> Für LLMs im Grant Writing gibt es noch </a:t>
            </a:r>
            <a:r>
              <a:rPr lang="de-DE" sz="1800" b="1" dirty="0">
                <a:effectLst/>
                <a:latin typeface="Aptos" panose="020B0004020202020204" pitchFamily="34" charset="0"/>
                <a:ea typeface="Aptos" panose="020B0004020202020204" pitchFamily="34" charset="0"/>
                <a:cs typeface="Times New Roman" panose="02020603050405020304" pitchFamily="18" charset="0"/>
              </a:rPr>
              <a:t>kein breit etabliertes „Best Practice“-Know-how</a:t>
            </a:r>
            <a:r>
              <a:rPr lang="de-DE" sz="1800" dirty="0">
                <a:effectLst/>
                <a:latin typeface="Aptos" panose="020B0004020202020204" pitchFamily="34" charset="0"/>
                <a:ea typeface="Aptos" panose="020B0004020202020204" pitchFamily="34" charset="0"/>
                <a:cs typeface="Times New Roman" panose="02020603050405020304" pitchFamily="18" charset="0"/>
              </a:rPr>
              <a:t> – wir lernen und standardisieren erst.</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Tool-Dynamik:</a:t>
            </a:r>
            <a:r>
              <a:rPr lang="de-DE" sz="1800" dirty="0">
                <a:effectLst/>
                <a:latin typeface="Aptos" panose="020B0004020202020204" pitchFamily="34" charset="0"/>
                <a:ea typeface="Aptos" panose="020B0004020202020204" pitchFamily="34" charset="0"/>
                <a:cs typeface="Times New Roman" panose="02020603050405020304" pitchFamily="18" charset="0"/>
              </a:rPr>
              <a:t> Modelle, Funktionen (z. B. Agenten/Workflows) und </a:t>
            </a:r>
            <a:r>
              <a:rPr lang="de-DE" sz="1800" dirty="0" err="1">
                <a:effectLst/>
                <a:latin typeface="Aptos" panose="020B0004020202020204" pitchFamily="34" charset="0"/>
                <a:ea typeface="Aptos" panose="020B0004020202020204" pitchFamily="34" charset="0"/>
                <a:cs typeface="Times New Roman" panose="02020603050405020304" pitchFamily="18" charset="0"/>
              </a:rPr>
              <a:t>Policies</a:t>
            </a:r>
            <a:r>
              <a:rPr lang="de-DE" sz="1800" dirty="0">
                <a:effectLst/>
                <a:latin typeface="Aptos" panose="020B0004020202020204" pitchFamily="34" charset="0"/>
                <a:ea typeface="Aptos" panose="020B0004020202020204" pitchFamily="34" charset="0"/>
                <a:cs typeface="Times New Roman" panose="02020603050405020304" pitchFamily="18" charset="0"/>
              </a:rPr>
              <a:t> ändern sich schnell → </a:t>
            </a:r>
            <a:r>
              <a:rPr lang="de-DE" sz="1800" b="1" dirty="0">
                <a:effectLst/>
                <a:latin typeface="Aptos" panose="020B0004020202020204" pitchFamily="34" charset="0"/>
                <a:ea typeface="Aptos" panose="020B0004020202020204" pitchFamily="34" charset="0"/>
                <a:cs typeface="Times New Roman" panose="02020603050405020304" pitchFamily="18" charset="0"/>
              </a:rPr>
              <a:t>Methoden müssen laufend angepasst</a:t>
            </a:r>
            <a:r>
              <a:rPr lang="de-DE" sz="1800" dirty="0">
                <a:effectLst/>
                <a:latin typeface="Aptos" panose="020B0004020202020204" pitchFamily="34" charset="0"/>
                <a:ea typeface="Aptos" panose="020B0004020202020204" pitchFamily="34" charset="0"/>
                <a:cs typeface="Times New Roman" panose="02020603050405020304" pitchFamily="18" charset="0"/>
              </a:rPr>
              <a:t> werden.</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Wenig offizielle Leitplanken:</a:t>
            </a:r>
            <a:r>
              <a:rPr lang="de-DE" sz="1800" dirty="0">
                <a:effectLst/>
                <a:latin typeface="Aptos" panose="020B0004020202020204" pitchFamily="34" charset="0"/>
                <a:ea typeface="Aptos" panose="020B0004020202020204" pitchFamily="34" charset="0"/>
                <a:cs typeface="Times New Roman" panose="02020603050405020304" pitchFamily="18" charset="0"/>
              </a:rPr>
              <a:t> Es existieren bislang </a:t>
            </a:r>
            <a:r>
              <a:rPr lang="de-DE" sz="1800" b="1" dirty="0">
                <a:effectLst/>
                <a:latin typeface="Aptos" panose="020B0004020202020204" pitchFamily="34" charset="0"/>
                <a:ea typeface="Aptos" panose="020B0004020202020204" pitchFamily="34" charset="0"/>
                <a:cs typeface="Times New Roman" panose="02020603050405020304" pitchFamily="18" charset="0"/>
              </a:rPr>
              <a:t>nur wenige offizielle Richtlinien</a:t>
            </a:r>
            <a:r>
              <a:rPr lang="de-DE" sz="1800" dirty="0">
                <a:effectLst/>
                <a:latin typeface="Aptos" panose="020B0004020202020204" pitchFamily="34" charset="0"/>
                <a:ea typeface="Aptos" panose="020B0004020202020204" pitchFamily="34" charset="0"/>
                <a:cs typeface="Times New Roman" panose="02020603050405020304" pitchFamily="18" charset="0"/>
              </a:rPr>
              <a:t>; eine zentrale EU-Referenz sind die </a:t>
            </a:r>
            <a:r>
              <a:rPr lang="de-DE" sz="1800" b="1" dirty="0">
                <a:effectLst/>
                <a:latin typeface="Aptos" panose="020B0004020202020204" pitchFamily="34" charset="0"/>
                <a:ea typeface="Aptos" panose="020B0004020202020204" pitchFamily="34" charset="0"/>
                <a:cs typeface="Times New Roman" panose="02020603050405020304" pitchFamily="18" charset="0"/>
              </a:rPr>
              <a:t>„Living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guidelines</a:t>
            </a:r>
            <a:r>
              <a:rPr lang="de-DE" sz="1800" b="1" dirty="0">
                <a:effectLst/>
                <a:latin typeface="Aptos" panose="020B0004020202020204" pitchFamily="34" charset="0"/>
                <a:ea typeface="Aptos" panose="020B0004020202020204" pitchFamily="34" charset="0"/>
                <a:cs typeface="Times New Roman" panose="02020603050405020304" pitchFamily="18" charset="0"/>
              </a:rPr>
              <a:t> on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the</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responsible</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use</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of</a:t>
            </a:r>
            <a:r>
              <a:rPr lang="de-DE" sz="1800" b="1" dirty="0">
                <a:effectLst/>
                <a:latin typeface="Aptos" panose="020B0004020202020204" pitchFamily="34" charset="0"/>
                <a:ea typeface="Aptos" panose="020B0004020202020204" pitchFamily="34" charset="0"/>
                <a:cs typeface="Times New Roman" panose="02020603050405020304" pitchFamily="18" charset="0"/>
              </a:rPr>
              <a:t> generative AI in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research</a:t>
            </a:r>
            <a:r>
              <a:rPr lang="de-DE" sz="1800" b="1"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62018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CEBDB6A9-90A8-5E45-9236-2402CCB55CAE}"/>
              </a:ext>
            </a:extLst>
          </p:cNvPr>
          <p:cNvSpPr/>
          <p:nvPr/>
        </p:nvSpPr>
        <p:spPr>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#1: Texte schneller formulieren</a:t>
            </a:r>
          </a:p>
        </p:txBody>
      </p:sp>
      <p:sp>
        <p:nvSpPr>
          <p:cNvPr id="3" name="Textfeld 2">
            <a:extLst>
              <a:ext uri="{FF2B5EF4-FFF2-40B4-BE49-F238E27FC236}">
                <a16:creationId xmlns:a16="http://schemas.microsoft.com/office/drawing/2014/main" id="{13401543-649C-B31E-5966-21168A2800ED}"/>
              </a:ext>
            </a:extLst>
          </p:cNvPr>
          <p:cNvSpPr txBox="1"/>
          <p:nvPr/>
        </p:nvSpPr>
        <p:spPr>
          <a:xfrm>
            <a:off x="220494" y="875208"/>
            <a:ext cx="7477327" cy="4707955"/>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Input:</a:t>
            </a:r>
            <a:r>
              <a:rPr lang="de-DE" sz="1800" dirty="0">
                <a:effectLst/>
                <a:latin typeface="Aptos" panose="020B0004020202020204" pitchFamily="34" charset="0"/>
                <a:ea typeface="Aptos" panose="020B0004020202020204" pitchFamily="34" charset="0"/>
                <a:cs typeface="Times New Roman" panose="02020603050405020304" pitchFamily="18" charset="0"/>
              </a:rPr>
              <a:t> Rohnotizen/„</a:t>
            </a:r>
            <a:r>
              <a:rPr lang="de-DE" sz="1800" dirty="0" err="1">
                <a:effectLst/>
                <a:latin typeface="Aptos" panose="020B0004020202020204" pitchFamily="34" charset="0"/>
                <a:ea typeface="Aptos" panose="020B0004020202020204" pitchFamily="34" charset="0"/>
                <a:cs typeface="Times New Roman" panose="02020603050405020304" pitchFamily="18" charset="0"/>
              </a:rPr>
              <a:t>low</a:t>
            </a:r>
            <a:r>
              <a:rPr lang="de-DE" sz="1800"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err="1">
                <a:effectLst/>
                <a:latin typeface="Aptos" panose="020B0004020202020204" pitchFamily="34" charset="0"/>
                <a:ea typeface="Aptos" panose="020B0004020202020204" pitchFamily="34" charset="0"/>
                <a:cs typeface="Times New Roman" panose="02020603050405020304" pitchFamily="18" charset="0"/>
              </a:rPr>
              <a:t>effort</a:t>
            </a:r>
            <a:r>
              <a:rPr lang="de-DE" sz="1800" dirty="0">
                <a:effectLst/>
                <a:latin typeface="Aptos" panose="020B0004020202020204" pitchFamily="34" charset="0"/>
                <a:ea typeface="Aptos" panose="020B0004020202020204" pitchFamily="34" charset="0"/>
                <a:cs typeface="Times New Roman" panose="02020603050405020304" pitchFamily="18" charset="0"/>
              </a:rPr>
              <a:t>“-Text (auch chaotisch)</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LLM macht daraus:</a:t>
            </a:r>
            <a:r>
              <a:rPr lang="de-DE" sz="1800" dirty="0">
                <a:effectLst/>
                <a:latin typeface="Aptos" panose="020B0004020202020204" pitchFamily="34" charset="0"/>
                <a:ea typeface="Aptos" panose="020B0004020202020204" pitchFamily="34" charset="0"/>
                <a:cs typeface="Times New Roman" panose="02020603050405020304" pitchFamily="18" charset="0"/>
              </a:rPr>
              <a:t> sauberer Absatz im </a:t>
            </a:r>
            <a:r>
              <a:rPr lang="de-DE" sz="1800" b="1" dirty="0">
                <a:effectLst/>
                <a:latin typeface="Aptos" panose="020B0004020202020204" pitchFamily="34" charset="0"/>
                <a:ea typeface="Aptos" panose="020B0004020202020204" pitchFamily="34" charset="0"/>
                <a:cs typeface="Times New Roman" panose="02020603050405020304" pitchFamily="18" charset="0"/>
              </a:rPr>
              <a:t>EU-Ton</a:t>
            </a:r>
            <a:r>
              <a:rPr lang="de-DE" sz="1800" dirty="0">
                <a:effectLst/>
                <a:latin typeface="Aptos" panose="020B0004020202020204" pitchFamily="34" charset="0"/>
                <a:ea typeface="Aptos" panose="020B0004020202020204" pitchFamily="34" charset="0"/>
                <a:cs typeface="Times New Roman" panose="02020603050405020304" pitchFamily="18" charset="0"/>
              </a:rPr>
              <a:t> (Struktur, Logik, </a:t>
            </a:r>
            <a:r>
              <a:rPr lang="de-DE" sz="1800" dirty="0" err="1">
                <a:effectLst/>
                <a:latin typeface="Aptos" panose="020B0004020202020204" pitchFamily="34" charset="0"/>
                <a:ea typeface="Aptos" panose="020B0004020202020204" pitchFamily="34" charset="0"/>
                <a:cs typeface="Times New Roman" panose="02020603050405020304" pitchFamily="18" charset="0"/>
              </a:rPr>
              <a:t>Headings</a:t>
            </a:r>
            <a:r>
              <a:rPr lang="de-DE" sz="1800" dirty="0">
                <a:effectLst/>
                <a:latin typeface="Aptos" panose="020B0004020202020204" pitchFamily="34" charset="0"/>
                <a:ea typeface="Aptos" panose="020B0004020202020204" pitchFamily="34" charset="0"/>
                <a:cs typeface="Times New Roman" panose="02020603050405020304" pitchFamily="18" charset="0"/>
              </a:rPr>
              <a:t>, konsistente Begriffe)</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Auch gut:</a:t>
            </a:r>
            <a:r>
              <a:rPr lang="de-DE" sz="1800" dirty="0">
                <a:effectLst/>
                <a:latin typeface="Aptos" panose="020B0004020202020204" pitchFamily="34" charset="0"/>
                <a:ea typeface="Aptos" panose="020B0004020202020204" pitchFamily="34" charset="0"/>
                <a:cs typeface="Times New Roman" panose="02020603050405020304" pitchFamily="18" charset="0"/>
              </a:rPr>
              <a:t> Umformulieren, gliedern, kürzen/erweitern, Partnertexte vereinheitlichen</a:t>
            </a:r>
          </a:p>
          <a:p>
            <a:pPr marL="285750" indent="-285750">
              <a:lnSpc>
                <a:spcPct val="107000"/>
              </a:lnSpc>
              <a:spcAft>
                <a:spcPts val="800"/>
              </a:spcAft>
              <a:buFont typeface="Arial" panose="020B0604020202020204" pitchFamily="34" charset="0"/>
              <a:buChar char="•"/>
            </a:pPr>
            <a:r>
              <a:rPr lang="de-DE" b="1" dirty="0">
                <a:latin typeface="Aptos" panose="020B0004020202020204" pitchFamily="34" charset="0"/>
                <a:ea typeface="Aptos" panose="020B0004020202020204" pitchFamily="34" charset="0"/>
                <a:cs typeface="Times New Roman" panose="02020603050405020304" pitchFamily="18" charset="0"/>
              </a:rPr>
              <a:t>Man spart Zeit</a:t>
            </a:r>
            <a:r>
              <a:rPr lang="de-DE" dirty="0">
                <a:latin typeface="Aptos" panose="020B0004020202020204" pitchFamily="34" charset="0"/>
                <a:ea typeface="Aptos" panose="020B0004020202020204" pitchFamily="34" charset="0"/>
                <a:cs typeface="Times New Roman" panose="02020603050405020304" pitchFamily="18" charset="0"/>
              </a:rPr>
              <a:t>, ja, aber vor allem </a:t>
            </a:r>
            <a:r>
              <a:rPr lang="de-DE" b="1" dirty="0">
                <a:solidFill>
                  <a:srgbClr val="FF0000"/>
                </a:solidFill>
                <a:latin typeface="Aptos" panose="020B0004020202020204" pitchFamily="34" charset="0"/>
                <a:ea typeface="Aptos" panose="020B0004020202020204" pitchFamily="34" charset="0"/>
                <a:cs typeface="Times New Roman" panose="02020603050405020304" pitchFamily="18" charset="0"/>
              </a:rPr>
              <a:t>Aufwand</a:t>
            </a:r>
            <a:r>
              <a:rPr lang="de-DE" dirty="0">
                <a:latin typeface="Aptos" panose="020B0004020202020204" pitchFamily="34" charset="0"/>
                <a:ea typeface="Aptos" panose="020B0004020202020204" pitchFamily="34" charset="0"/>
                <a:cs typeface="Times New Roman" panose="02020603050405020304" pitchFamily="18" charset="0"/>
              </a:rPr>
              <a:t>.</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Check danach:</a:t>
            </a:r>
            <a:r>
              <a:rPr lang="de-DE" sz="1800" dirty="0">
                <a:effectLst/>
                <a:latin typeface="Aptos" panose="020B0004020202020204" pitchFamily="34" charset="0"/>
                <a:ea typeface="Aptos" panose="020B0004020202020204" pitchFamily="34" charset="0"/>
                <a:cs typeface="Times New Roman" panose="02020603050405020304" pitchFamily="18" charset="0"/>
              </a:rPr>
              <a:t> Fakten/Zahlen/Zitate prüfen. </a:t>
            </a:r>
          </a:p>
          <a:p>
            <a:pPr marL="285750" indent="-285750">
              <a:lnSpc>
                <a:spcPct val="107000"/>
              </a:lnSpc>
              <a:spcAft>
                <a:spcPts val="800"/>
              </a:spcAft>
              <a:buFont typeface="Arial" panose="020B0604020202020204" pitchFamily="34" charset="0"/>
              <a:buChar char="•"/>
            </a:pPr>
            <a:r>
              <a:rPr lang="de-DE" sz="1800" dirty="0">
                <a:latin typeface="Aptos" panose="020B0004020202020204" pitchFamily="34" charset="0"/>
                <a:ea typeface="Aptos" panose="020B0004020202020204" pitchFamily="34" charset="0"/>
                <a:cs typeface="Times New Roman" panose="02020603050405020304" pitchFamily="18" charset="0"/>
              </a:rPr>
              <a:t>KIs </a:t>
            </a:r>
            <a:r>
              <a:rPr lang="de-DE" sz="1800" b="1" dirty="0">
                <a:latin typeface="Aptos" panose="020B0004020202020204" pitchFamily="34" charset="0"/>
                <a:ea typeface="Aptos" panose="020B0004020202020204" pitchFamily="34" charset="0"/>
                <a:cs typeface="Times New Roman" panose="02020603050405020304" pitchFamily="18" charset="0"/>
              </a:rPr>
              <a:t>halluzinieren</a:t>
            </a:r>
            <a:r>
              <a:rPr lang="de-DE" sz="1800" dirty="0">
                <a:latin typeface="Aptos" panose="020B0004020202020204" pitchFamily="34" charset="0"/>
                <a:ea typeface="Aptos" panose="020B0004020202020204" pitchFamily="34" charset="0"/>
                <a:cs typeface="Times New Roman" panose="02020603050405020304" pitchFamily="18" charset="0"/>
              </a:rPr>
              <a:t> eigentlich sehr </a:t>
            </a:r>
            <a:r>
              <a:rPr lang="de-DE" sz="1800" b="1" dirty="0">
                <a:latin typeface="Aptos" panose="020B0004020202020204" pitchFamily="34" charset="0"/>
                <a:ea typeface="Aptos" panose="020B0004020202020204" pitchFamily="34" charset="0"/>
                <a:cs typeface="Times New Roman" panose="02020603050405020304" pitchFamily="18" charset="0"/>
              </a:rPr>
              <a:t>wenig</a:t>
            </a:r>
            <a:r>
              <a:rPr lang="de-DE" sz="1800" dirty="0">
                <a:latin typeface="Aptos" panose="020B0004020202020204" pitchFamily="34" charset="0"/>
                <a:ea typeface="Aptos" panose="020B0004020202020204" pitchFamily="34" charset="0"/>
                <a:cs typeface="Times New Roman" panose="02020603050405020304" pitchFamily="18" charset="0"/>
              </a:rPr>
              <a:t>, wenn sie </a:t>
            </a:r>
            <a:r>
              <a:rPr lang="de-DE" sz="1800" b="1" dirty="0">
                <a:latin typeface="Aptos" panose="020B0004020202020204" pitchFamily="34" charset="0"/>
                <a:ea typeface="Aptos" panose="020B0004020202020204" pitchFamily="34" charset="0"/>
                <a:cs typeface="Times New Roman" panose="02020603050405020304" pitchFamily="18" charset="0"/>
              </a:rPr>
              <a:t>einen Text sehen und analysieren</a:t>
            </a:r>
            <a:r>
              <a:rPr lang="de-DE" sz="1800" dirty="0">
                <a:latin typeface="Aptos" panose="020B0004020202020204" pitchFamily="34" charset="0"/>
                <a:ea typeface="Aptos" panose="020B0004020202020204" pitchFamily="34" charset="0"/>
                <a:cs typeface="Times New Roman" panose="02020603050405020304" pitchFamily="18" charset="0"/>
              </a:rPr>
              <a:t>! Sie halluzinieren eher, wenn sie sich an Infos aus ihrem eigenen Gedächtnis erinnern müssen.</a:t>
            </a:r>
            <a:endParaRPr lang="de-DE" b="1" dirty="0">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e-DE" b="1" dirty="0">
                <a:latin typeface="Aptos" panose="020B0004020202020204" pitchFamily="34" charset="0"/>
                <a:ea typeface="Aptos" panose="020B0004020202020204" pitchFamily="34" charset="0"/>
                <a:cs typeface="Times New Roman" panose="02020603050405020304" pitchFamily="18" charset="0"/>
              </a:rPr>
              <a:t>Besser mit kürzeren Textblöcken arbeiten.</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6790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5537CD18-1C18-5684-2738-300D0E54160F}"/>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11D10F07-7BC7-7512-FFC7-A1B4D57DB786}"/>
              </a:ext>
            </a:extLst>
          </p:cNvPr>
          <p:cNvSpPr txBox="1"/>
          <p:nvPr/>
        </p:nvSpPr>
        <p:spPr>
          <a:xfrm>
            <a:off x="220494" y="875208"/>
            <a:ext cx="8677973" cy="4297587"/>
          </a:xfrm>
          <a:prstGeom prst="rect">
            <a:avLst/>
          </a:prstGeom>
          <a:noFill/>
        </p:spPr>
        <p:txBody>
          <a:bodyPr wrap="square">
            <a:spAutoFit/>
          </a:bodyPr>
          <a:lstStyle/>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Input (Rohtext aus dem Team):</a:t>
            </a:r>
            <a:br>
              <a:rPr lang="de-DE" sz="1800" dirty="0">
                <a:effectLst/>
                <a:latin typeface="Aptos" panose="020B0004020202020204" pitchFamily="34" charset="0"/>
                <a:ea typeface="Aptos" panose="020B0004020202020204" pitchFamily="34" charset="0"/>
                <a:cs typeface="Times New Roman" panose="02020603050405020304" pitchFamily="18" charset="0"/>
              </a:rPr>
            </a:br>
            <a:r>
              <a:rPr lang="de-DE" sz="1800" dirty="0">
                <a:effectLst/>
                <a:latin typeface="Aptos" panose="020B0004020202020204" pitchFamily="34" charset="0"/>
                <a:ea typeface="Aptos" panose="020B0004020202020204" pitchFamily="34" charset="0"/>
                <a:cs typeface="Times New Roman" panose="02020603050405020304" pitchFamily="18" charset="0"/>
              </a:rPr>
              <a:t>„wir machen </a:t>
            </a:r>
            <a:r>
              <a:rPr lang="de-DE" sz="1800" dirty="0" err="1">
                <a:effectLst/>
                <a:latin typeface="Aptos" panose="020B0004020202020204" pitchFamily="34" charset="0"/>
                <a:ea typeface="Aptos" panose="020B0004020202020204" pitchFamily="34" charset="0"/>
                <a:cs typeface="Times New Roman" panose="02020603050405020304" pitchFamily="18" charset="0"/>
              </a:rPr>
              <a:t>plattform</a:t>
            </a:r>
            <a:r>
              <a:rPr lang="de-DE" sz="1800" dirty="0">
                <a:effectLst/>
                <a:latin typeface="Aptos" panose="020B0004020202020204" pitchFamily="34" charset="0"/>
                <a:ea typeface="Aptos" panose="020B0004020202020204" pitchFamily="34" charset="0"/>
                <a:cs typeface="Times New Roman" panose="02020603050405020304" pitchFamily="18" charset="0"/>
              </a:rPr>
              <a:t> für </a:t>
            </a:r>
            <a:r>
              <a:rPr lang="de-DE" sz="1800" dirty="0" err="1">
                <a:effectLst/>
                <a:latin typeface="Aptos" panose="020B0004020202020204" pitchFamily="34" charset="0"/>
                <a:ea typeface="Aptos" panose="020B0004020202020204" pitchFamily="34" charset="0"/>
                <a:cs typeface="Times New Roman" panose="02020603050405020304" pitchFamily="18" charset="0"/>
              </a:rPr>
              <a:t>kmu</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phishing</a:t>
            </a:r>
            <a:r>
              <a:rPr lang="de-DE" sz="1800"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err="1">
                <a:effectLst/>
                <a:latin typeface="Aptos" panose="020B0004020202020204" pitchFamily="34" charset="0"/>
                <a:ea typeface="Aptos" panose="020B0004020202020204" pitchFamily="34" charset="0"/>
                <a:cs typeface="Times New Roman" panose="02020603050405020304" pitchFamily="18" charset="0"/>
              </a:rPr>
              <a:t>ransomware</a:t>
            </a:r>
            <a:r>
              <a:rPr lang="de-DE" sz="1800" dirty="0">
                <a:effectLst/>
                <a:latin typeface="Aptos" panose="020B0004020202020204" pitchFamily="34" charset="0"/>
                <a:ea typeface="Aptos" panose="020B0004020202020204" pitchFamily="34" charset="0"/>
                <a:cs typeface="Times New Roman" panose="02020603050405020304" pitchFamily="18" charset="0"/>
              </a:rPr>
              <a:t> ist grad überall. wollen </a:t>
            </a:r>
            <a:r>
              <a:rPr lang="de-DE" sz="1800" dirty="0" err="1">
                <a:effectLst/>
                <a:latin typeface="Aptos" panose="020B0004020202020204" pitchFamily="34" charset="0"/>
                <a:ea typeface="Aptos" panose="020B0004020202020204" pitchFamily="34" charset="0"/>
                <a:cs typeface="Times New Roman" panose="02020603050405020304" pitchFamily="18" charset="0"/>
              </a:rPr>
              <a:t>trainings</a:t>
            </a:r>
            <a:r>
              <a:rPr lang="de-DE" sz="1800" dirty="0">
                <a:effectLst/>
                <a:latin typeface="Aptos" panose="020B0004020202020204" pitchFamily="34" charset="0"/>
                <a:ea typeface="Aptos" panose="020B0004020202020204" pitchFamily="34" charset="0"/>
                <a:cs typeface="Times New Roman" panose="02020603050405020304" pitchFamily="18" charset="0"/>
              </a:rPr>
              <a:t> für </a:t>
            </a:r>
            <a:r>
              <a:rPr lang="de-DE" sz="1800" dirty="0" err="1">
                <a:effectLst/>
                <a:latin typeface="Aptos" panose="020B0004020202020204" pitchFamily="34" charset="0"/>
                <a:ea typeface="Aptos" panose="020B0004020202020204" pitchFamily="34" charset="0"/>
                <a:cs typeface="Times New Roman" panose="02020603050405020304" pitchFamily="18" charset="0"/>
              </a:rPr>
              <a:t>it</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leute</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workshops</a:t>
            </a:r>
            <a:r>
              <a:rPr lang="de-DE" sz="1800" dirty="0">
                <a:effectLst/>
                <a:latin typeface="Aptos" panose="020B0004020202020204" pitchFamily="34" charset="0"/>
                <a:ea typeface="Aptos" panose="020B0004020202020204" pitchFamily="34" charset="0"/>
                <a:cs typeface="Times New Roman" panose="02020603050405020304" pitchFamily="18" charset="0"/>
              </a:rPr>
              <a:t>, so ne </a:t>
            </a:r>
            <a:r>
              <a:rPr lang="de-DE" sz="1800" dirty="0" err="1">
                <a:effectLst/>
                <a:latin typeface="Aptos" panose="020B0004020202020204" pitchFamily="34" charset="0"/>
                <a:ea typeface="Aptos" panose="020B0004020202020204" pitchFamily="34" charset="0"/>
                <a:cs typeface="Times New Roman" panose="02020603050405020304" pitchFamily="18" charset="0"/>
              </a:rPr>
              <a:t>art</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toolkit</a:t>
            </a:r>
            <a:r>
              <a:rPr lang="de-DE" sz="1800" dirty="0">
                <a:effectLst/>
                <a:latin typeface="Aptos" panose="020B0004020202020204" pitchFamily="34" charset="0"/>
                <a:ea typeface="Aptos" panose="020B0004020202020204" pitchFamily="34" charset="0"/>
                <a:cs typeface="Times New Roman" panose="02020603050405020304" pitchFamily="18" charset="0"/>
              </a:rPr>
              <a:t> + </a:t>
            </a:r>
            <a:r>
              <a:rPr lang="de-DE" sz="1800" dirty="0" err="1">
                <a:effectLst/>
                <a:latin typeface="Aptos" panose="020B0004020202020204" pitchFamily="34" charset="0"/>
                <a:ea typeface="Aptos" panose="020B0004020202020204" pitchFamily="34" charset="0"/>
                <a:cs typeface="Times New Roman" panose="02020603050405020304" pitchFamily="18" charset="0"/>
              </a:rPr>
              <a:t>guideline</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err="1">
                <a:effectLst/>
                <a:latin typeface="Aptos" panose="020B0004020202020204" pitchFamily="34" charset="0"/>
                <a:ea typeface="Aptos" panose="020B0004020202020204" pitchFamily="34" charset="0"/>
                <a:cs typeface="Times New Roman" panose="02020603050405020304" pitchFamily="18" charset="0"/>
              </a:rPr>
              <a:t>piloten</a:t>
            </a:r>
            <a:r>
              <a:rPr lang="de-DE" sz="1800" dirty="0">
                <a:effectLst/>
                <a:latin typeface="Aptos" panose="020B0004020202020204" pitchFamily="34" charset="0"/>
                <a:ea typeface="Aptos" panose="020B0004020202020204" pitchFamily="34" charset="0"/>
                <a:cs typeface="Times New Roman" panose="02020603050405020304" pitchFamily="18" charset="0"/>
              </a:rPr>
              <a:t> in 3 </a:t>
            </a:r>
            <a:r>
              <a:rPr lang="de-DE" sz="1800" dirty="0" err="1">
                <a:effectLst/>
                <a:latin typeface="Aptos" panose="020B0004020202020204" pitchFamily="34" charset="0"/>
                <a:ea typeface="Aptos" panose="020B0004020202020204" pitchFamily="34" charset="0"/>
                <a:cs typeface="Times New Roman" panose="02020603050405020304" pitchFamily="18" charset="0"/>
              </a:rPr>
              <a:t>ländern</a:t>
            </a:r>
            <a:r>
              <a:rPr lang="de-DE" sz="1800" dirty="0">
                <a:effectLst/>
                <a:latin typeface="Aptos" panose="020B0004020202020204" pitchFamily="34" charset="0"/>
                <a:ea typeface="Aptos" panose="020B0004020202020204" pitchFamily="34" charset="0"/>
                <a:cs typeface="Times New Roman" panose="02020603050405020304" pitchFamily="18" charset="0"/>
              </a:rPr>
              <a:t>. zusammen mit </a:t>
            </a:r>
            <a:r>
              <a:rPr lang="de-DE" sz="1800" dirty="0" err="1">
                <a:effectLst/>
                <a:latin typeface="Aptos" panose="020B0004020202020204" pitchFamily="34" charset="0"/>
                <a:ea typeface="Aptos" panose="020B0004020202020204" pitchFamily="34" charset="0"/>
                <a:cs typeface="Times New Roman" panose="02020603050405020304" pitchFamily="18" charset="0"/>
              </a:rPr>
              <a:t>certs</a:t>
            </a:r>
            <a:r>
              <a:rPr lang="de-DE" sz="1800" dirty="0">
                <a:effectLst/>
                <a:latin typeface="Aptos" panose="020B0004020202020204" pitchFamily="34" charset="0"/>
                <a:ea typeface="Aptos" panose="020B0004020202020204" pitchFamily="34" charset="0"/>
                <a:cs typeface="Times New Roman" panose="02020603050405020304" pitchFamily="18" charset="0"/>
              </a:rPr>
              <a:t>. ziel: schneller reagieren, weniger </a:t>
            </a:r>
            <a:r>
              <a:rPr lang="de-DE" sz="1800" dirty="0" err="1">
                <a:effectLst/>
                <a:latin typeface="Aptos" panose="020B0004020202020204" pitchFamily="34" charset="0"/>
                <a:ea typeface="Aptos" panose="020B0004020202020204" pitchFamily="34" charset="0"/>
                <a:cs typeface="Times New Roman" panose="02020603050405020304" pitchFamily="18" charset="0"/>
              </a:rPr>
              <a:t>ausfallzeit</a:t>
            </a:r>
            <a:r>
              <a:rPr lang="de-DE" sz="1800" dirty="0">
                <a:effectLst/>
                <a:latin typeface="Aptos" panose="020B0004020202020204" pitchFamily="34" charset="0"/>
                <a:ea typeface="Aptos" panose="020B0004020202020204" pitchFamily="34" charset="0"/>
                <a:cs typeface="Times New Roman" panose="02020603050405020304" pitchFamily="18" charset="0"/>
              </a:rPr>
              <a:t>, mehr </a:t>
            </a:r>
            <a:r>
              <a:rPr lang="de-DE" sz="1800" dirty="0" err="1">
                <a:effectLst/>
                <a:latin typeface="Aptos" panose="020B0004020202020204" pitchFamily="34" charset="0"/>
                <a:ea typeface="Aptos" panose="020B0004020202020204" pitchFamily="34" charset="0"/>
                <a:cs typeface="Times New Roman" panose="02020603050405020304" pitchFamily="18" charset="0"/>
              </a:rPr>
              <a:t>awareness</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Output (LLM-Entwurf im Antragston):</a:t>
            </a:r>
            <a:br>
              <a:rPr lang="de-DE" sz="1800" dirty="0">
                <a:effectLst/>
                <a:latin typeface="Aptos" panose="020B0004020202020204" pitchFamily="34" charset="0"/>
                <a:ea typeface="Aptos" panose="020B0004020202020204" pitchFamily="34" charset="0"/>
                <a:cs typeface="Times New Roman" panose="02020603050405020304" pitchFamily="18" charset="0"/>
              </a:rPr>
            </a:br>
            <a:r>
              <a:rPr lang="en-US" sz="1800" i="1" dirty="0">
                <a:effectLst/>
                <a:latin typeface="Aptos" panose="020B0004020202020204" pitchFamily="34" charset="0"/>
                <a:ea typeface="Aptos" panose="020B0004020202020204" pitchFamily="34" charset="0"/>
                <a:cs typeface="Times New Roman" panose="02020603050405020304" pitchFamily="18" charset="0"/>
              </a:rPr>
              <a:t>The project will set up a platform to support SMEs in addressing phishing and ransomware threats. It will provide targeted trainings, practical workshops, and a toolkit with operational guidelines for IT staff. The approach will be piloted in three countries in cooperation with CERTs. The objective is to improve incident response speed, reduce downtime, and increase cybersecurity awareness among SMEs.</a:t>
            </a:r>
            <a:r>
              <a:rPr lang="de-DE" sz="1800" i="1" dirty="0">
                <a:effectLst/>
                <a:latin typeface="Aptos" panose="020B0004020202020204" pitchFamily="34" charset="0"/>
                <a:ea typeface="Aptos" panose="020B0004020202020204" pitchFamily="34" charset="0"/>
                <a:cs typeface="Times New Roman" panose="02020603050405020304" pitchFamily="18" charset="0"/>
              </a:rPr>
              <a:t>.</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Text 0">
            <a:extLst>
              <a:ext uri="{FF2B5EF4-FFF2-40B4-BE49-F238E27FC236}">
                <a16:creationId xmlns:a16="http://schemas.microsoft.com/office/drawing/2014/main" id="{CCC28090-EB55-CA0A-AD7A-817CBA652412}"/>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#1: Texte schneller formulieren</a:t>
            </a:r>
          </a:p>
        </p:txBody>
      </p:sp>
    </p:spTree>
    <p:extLst>
      <p:ext uri="{BB962C8B-B14F-4D97-AF65-F5344CB8AC3E}">
        <p14:creationId xmlns:p14="http://schemas.microsoft.com/office/powerpoint/2010/main" val="3452715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6D80059F-2151-5FD2-3304-25417DB6A70B}"/>
              </a:ext>
            </a:extLst>
          </p:cNvPr>
          <p:cNvSpPr/>
          <p:nvPr/>
        </p:nvSpPr>
        <p:spPr>
          <a:xfrm>
            <a:off x="1983441" y="274320"/>
            <a:ext cx="6031006" cy="548640"/>
          </a:xfrm>
          <a:prstGeom prst="rect">
            <a:avLst/>
          </a:prstGeom>
          <a:noFill/>
          <a:ln/>
        </p:spPr>
        <p:txBody>
          <a:bodyPr wrap="square" rtlCol="0" anchor="ctr"/>
          <a:lstStyle/>
          <a:p>
            <a:pPr marL="0" indent="0">
              <a:buNone/>
            </a:pPr>
            <a:r>
              <a:rPr lang="de-DE" sz="2200" b="1" dirty="0">
                <a:solidFill>
                  <a:srgbClr val="003366"/>
                </a:solidFill>
              </a:rPr>
              <a:t>Praxisbeispiel #1 (UK) –                                          Nature-Erfahrungsbericht eines Forschers</a:t>
            </a:r>
          </a:p>
        </p:txBody>
      </p:sp>
      <p:sp>
        <p:nvSpPr>
          <p:cNvPr id="3" name="Textfeld 2">
            <a:extLst>
              <a:ext uri="{FF2B5EF4-FFF2-40B4-BE49-F238E27FC236}">
                <a16:creationId xmlns:a16="http://schemas.microsoft.com/office/drawing/2014/main" id="{271DD9D8-17E6-646D-658F-1CBCD13D8008}"/>
              </a:ext>
            </a:extLst>
          </p:cNvPr>
          <p:cNvSpPr txBox="1"/>
          <p:nvPr/>
        </p:nvSpPr>
        <p:spPr>
          <a:xfrm>
            <a:off x="220494" y="1110581"/>
            <a:ext cx="7477327" cy="3800015"/>
          </a:xfrm>
          <a:prstGeom prst="rect">
            <a:avLst/>
          </a:prstGeom>
          <a:noFill/>
        </p:spPr>
        <p:txBody>
          <a:bodyPr wrap="square">
            <a:spAutoFit/>
          </a:bodyPr>
          <a:lstStyle/>
          <a:p>
            <a:r>
              <a:rPr lang="de-DE" b="1" i="1" dirty="0"/>
              <a:t>Kurzbericht</a:t>
            </a:r>
            <a:r>
              <a:rPr lang="de-DE" i="1" dirty="0"/>
              <a:t> (Nature </a:t>
            </a:r>
            <a:r>
              <a:rPr lang="de-DE" i="1" dirty="0" err="1"/>
              <a:t>Careers</a:t>
            </a:r>
            <a:r>
              <a:rPr lang="de-DE" i="1" dirty="0"/>
              <a:t>, 13.10.2023): Forscher Juan Manuel </a:t>
            </a:r>
            <a:r>
              <a:rPr lang="de-DE" i="1" dirty="0" err="1"/>
              <a:t>Parrilla</a:t>
            </a:r>
            <a:r>
              <a:rPr lang="de-DE" i="1" dirty="0"/>
              <a:t>  beschreibt, wie er </a:t>
            </a:r>
            <a:r>
              <a:rPr lang="de-DE" i="1" dirty="0" err="1"/>
              <a:t>ChatGPT</a:t>
            </a:r>
            <a:r>
              <a:rPr lang="de-DE" i="1" dirty="0"/>
              <a:t> beim Schreiben eines Grant-Antrags genutzt hat.</a:t>
            </a:r>
          </a:p>
          <a:p>
            <a:endParaRPr lang="de-DE" dirty="0"/>
          </a:p>
          <a:p>
            <a:pPr>
              <a:buFont typeface="Arial" panose="020B0604020202020204" pitchFamily="34" charset="0"/>
              <a:buChar char="•"/>
            </a:pPr>
            <a:r>
              <a:rPr lang="de-DE" b="1" dirty="0"/>
              <a:t>Einsatz:</a:t>
            </a:r>
            <a:r>
              <a:rPr lang="de-DE" dirty="0"/>
              <a:t> </a:t>
            </a:r>
            <a:r>
              <a:rPr lang="de-DE" dirty="0" err="1"/>
              <a:t>ChatGPT</a:t>
            </a:r>
            <a:r>
              <a:rPr lang="de-DE" dirty="0"/>
              <a:t> formulierte aus vorhandenen Kernideen Textpassagen, inkl. Absatz zur Passung auf den Call.</a:t>
            </a:r>
          </a:p>
          <a:p>
            <a:pPr>
              <a:buFont typeface="Arial" panose="020B0604020202020204" pitchFamily="34" charset="0"/>
              <a:buChar char="•"/>
            </a:pPr>
            <a:endParaRPr lang="de-DE" dirty="0"/>
          </a:p>
          <a:p>
            <a:pPr>
              <a:buFont typeface="Arial" panose="020B0604020202020204" pitchFamily="34" charset="0"/>
              <a:buChar char="•"/>
            </a:pPr>
            <a:r>
              <a:rPr lang="de-DE" b="1" dirty="0"/>
              <a:t>Ergebnis (numerisch, Selbstbericht):</a:t>
            </a:r>
            <a:r>
              <a:rPr lang="de-DE" dirty="0"/>
              <a:t> Aufwand </a:t>
            </a:r>
            <a:r>
              <a:rPr lang="de-DE" b="1" dirty="0"/>
              <a:t>~3 Tage → ~3 Stunden</a:t>
            </a:r>
            <a:r>
              <a:rPr lang="de-DE" dirty="0"/>
              <a:t>; Antrag </a:t>
            </a:r>
            <a:r>
              <a:rPr lang="de-DE" b="1" dirty="0"/>
              <a:t>pünktlich eingereicht</a:t>
            </a:r>
            <a:r>
              <a:rPr lang="de-DE" dirty="0"/>
              <a:t>.</a:t>
            </a:r>
          </a:p>
          <a:p>
            <a:pPr>
              <a:buFont typeface="Arial" panose="020B0604020202020204" pitchFamily="34" charset="0"/>
              <a:buChar char="•"/>
            </a:pPr>
            <a:r>
              <a:rPr lang="de-DE" b="1" dirty="0"/>
              <a:t>Probleme:</a:t>
            </a:r>
            <a:r>
              <a:rPr lang="de-DE" dirty="0"/>
              <a:t> Output teils </a:t>
            </a:r>
            <a:r>
              <a:rPr lang="de-DE" b="1" dirty="0"/>
              <a:t>als KI-Text erkennbar</a:t>
            </a:r>
            <a:r>
              <a:rPr lang="de-DE" dirty="0"/>
              <a:t> („</a:t>
            </a:r>
            <a:r>
              <a:rPr lang="de-DE" dirty="0" err="1"/>
              <a:t>too</a:t>
            </a:r>
            <a:r>
              <a:rPr lang="de-DE" dirty="0"/>
              <a:t> </a:t>
            </a:r>
            <a:r>
              <a:rPr lang="de-DE" dirty="0" err="1"/>
              <a:t>obvious</a:t>
            </a:r>
            <a:r>
              <a:rPr lang="de-DE" dirty="0"/>
              <a:t>“) → </a:t>
            </a:r>
            <a:r>
              <a:rPr lang="de-DE" b="1" dirty="0"/>
              <a:t>Umschreiben/Glätten</a:t>
            </a:r>
            <a:r>
              <a:rPr lang="de-DE" dirty="0"/>
              <a:t> nötig.</a:t>
            </a:r>
          </a:p>
          <a:p>
            <a:pPr>
              <a:lnSpc>
                <a:spcPct val="107000"/>
              </a:lnSpc>
              <a:spcAft>
                <a:spcPts val="800"/>
              </a:spcAft>
              <a:buSzPts val="1000"/>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SzPts val="1000"/>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D16E935B-8ED6-4485-4DBE-8BA7EFC7DB6D}"/>
              </a:ext>
            </a:extLst>
          </p:cNvPr>
          <p:cNvSpPr txBox="1"/>
          <p:nvPr/>
        </p:nvSpPr>
        <p:spPr>
          <a:xfrm>
            <a:off x="338667" y="4318000"/>
            <a:ext cx="7069666" cy="215444"/>
          </a:xfrm>
          <a:prstGeom prst="rect">
            <a:avLst/>
          </a:prstGeom>
          <a:noFill/>
        </p:spPr>
        <p:txBody>
          <a:bodyPr wrap="square" rtlCol="0">
            <a:spAutoFit/>
          </a:bodyPr>
          <a:lstStyle/>
          <a:p>
            <a:r>
              <a:rPr lang="de-DE" sz="800" dirty="0"/>
              <a:t>Quelle: </a:t>
            </a:r>
            <a:r>
              <a:rPr lang="de-DE" sz="800" dirty="0">
                <a:hlinkClick r:id="rId3"/>
              </a:rPr>
              <a:t>https://www.nature.com/articles/d41586-023-03238-5</a:t>
            </a:r>
            <a:r>
              <a:rPr lang="de-DE" sz="800" dirty="0"/>
              <a:t> </a:t>
            </a:r>
          </a:p>
        </p:txBody>
      </p:sp>
    </p:spTree>
    <p:extLst>
      <p:ext uri="{BB962C8B-B14F-4D97-AF65-F5344CB8AC3E}">
        <p14:creationId xmlns:p14="http://schemas.microsoft.com/office/powerpoint/2010/main" val="132993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feld 2">
            <a:extLst>
              <a:ext uri="{FF2B5EF4-FFF2-40B4-BE49-F238E27FC236}">
                <a16:creationId xmlns:a16="http://schemas.microsoft.com/office/drawing/2014/main" id="{1C2C2D31-6AFE-B8AF-55F3-0AC3C2BABBA0}"/>
              </a:ext>
            </a:extLst>
          </p:cNvPr>
          <p:cNvSpPr txBox="1"/>
          <p:nvPr/>
        </p:nvSpPr>
        <p:spPr>
          <a:xfrm>
            <a:off x="305162" y="1118565"/>
            <a:ext cx="3945106" cy="3148426"/>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Wofür?</a:t>
            </a:r>
            <a:r>
              <a:rPr lang="de-DE" sz="1800" dirty="0">
                <a:effectLst/>
                <a:latin typeface="Aptos" panose="020B0004020202020204" pitchFamily="34" charset="0"/>
                <a:ea typeface="Aptos" panose="020B0004020202020204" pitchFamily="34" charset="0"/>
                <a:cs typeface="Times New Roman" panose="02020603050405020304" pitchFamily="18" charset="0"/>
              </a:rPr>
              <a:t> LLMs helfen beim </a:t>
            </a:r>
            <a:r>
              <a:rPr lang="de-DE" sz="1800" b="1" dirty="0">
                <a:effectLst/>
                <a:latin typeface="Aptos" panose="020B0004020202020204" pitchFamily="34" charset="0"/>
                <a:ea typeface="Aptos" panose="020B0004020202020204" pitchFamily="34" charset="0"/>
                <a:cs typeface="Times New Roman" panose="02020603050405020304" pitchFamily="18" charset="0"/>
              </a:rPr>
              <a:t>Ideenfinden</a:t>
            </a:r>
            <a:r>
              <a:rPr lang="de-DE" sz="1800" dirty="0">
                <a:effectLst/>
                <a:latin typeface="Aptos" panose="020B0004020202020204" pitchFamily="34" charset="0"/>
                <a:ea typeface="Aptos" panose="020B0004020202020204" pitchFamily="34" charset="0"/>
                <a:cs typeface="Times New Roman" panose="02020603050405020304" pitchFamily="18" charset="0"/>
              </a:rPr>
              <a:t> und </a:t>
            </a:r>
            <a:r>
              <a:rPr lang="de-DE" sz="1800" b="1" dirty="0">
                <a:effectLst/>
                <a:latin typeface="Aptos" panose="020B0004020202020204" pitchFamily="34" charset="0"/>
                <a:ea typeface="Aptos" panose="020B0004020202020204" pitchFamily="34" charset="0"/>
                <a:cs typeface="Times New Roman" panose="02020603050405020304" pitchFamily="18" charset="0"/>
              </a:rPr>
              <a:t>Durchspielen von Optionen</a:t>
            </a:r>
            <a:r>
              <a:rPr lang="de-DE" sz="1800" dirty="0">
                <a:effectLst/>
                <a:latin typeface="Aptos" panose="020B0004020202020204" pitchFamily="34" charset="0"/>
                <a:ea typeface="Aptos" panose="020B0004020202020204" pitchFamily="34" charset="0"/>
                <a:cs typeface="Times New Roman" panose="02020603050405020304" pitchFamily="18" charset="0"/>
              </a:rPr>
              <a:t> – schnell, breit, strukturiert.</a:t>
            </a:r>
          </a:p>
          <a:p>
            <a:pPr marL="285750" indent="-285750">
              <a:lnSpc>
                <a:spcPct val="107000"/>
              </a:lnSpc>
              <a:spcAft>
                <a:spcPts val="800"/>
              </a:spcAft>
              <a:buFont typeface="Arial" panose="020B0604020202020204" pitchFamily="34" charset="0"/>
              <a:buChar char="•"/>
            </a:pPr>
            <a:r>
              <a:rPr lang="de-DE" dirty="0">
                <a:latin typeface="Aptos" panose="020B0004020202020204" pitchFamily="34" charset="0"/>
                <a:ea typeface="Aptos" panose="020B0004020202020204" pitchFamily="34" charset="0"/>
                <a:cs typeface="Times New Roman" panose="02020603050405020304" pitchFamily="18" charset="0"/>
              </a:rPr>
              <a:t>LLMs eignen sich </a:t>
            </a:r>
            <a:r>
              <a:rPr lang="de-DE" b="1" dirty="0">
                <a:latin typeface="Aptos" panose="020B0004020202020204" pitchFamily="34" charset="0"/>
                <a:ea typeface="Aptos" panose="020B0004020202020204" pitchFamily="34" charset="0"/>
                <a:cs typeface="Times New Roman" panose="02020603050405020304" pitchFamily="18" charset="0"/>
              </a:rPr>
              <a:t>sehr gut zur Ideengenerierung</a:t>
            </a:r>
            <a:r>
              <a:rPr lang="de-DE" dirty="0">
                <a:latin typeface="Aptos" panose="020B0004020202020204" pitchFamily="34" charset="0"/>
                <a:ea typeface="Aptos" panose="020B0004020202020204" pitchFamily="34" charset="0"/>
                <a:cs typeface="Times New Roman" panose="02020603050405020304" pitchFamily="18" charset="0"/>
              </a:rPr>
              <a:t>, sind aber </a:t>
            </a:r>
            <a:r>
              <a:rPr lang="de-DE" b="1" dirty="0">
                <a:latin typeface="Aptos" panose="020B0004020202020204" pitchFamily="34" charset="0"/>
                <a:ea typeface="Aptos" panose="020B0004020202020204" pitchFamily="34" charset="0"/>
                <a:cs typeface="Times New Roman" panose="02020603050405020304" pitchFamily="18" charset="0"/>
              </a:rPr>
              <a:t>weniger stark im Editieren</a:t>
            </a:r>
            <a:r>
              <a:rPr lang="de-DE" dirty="0">
                <a:latin typeface="Aptos" panose="020B0004020202020204" pitchFamily="34" charset="0"/>
                <a:ea typeface="Aptos" panose="020B0004020202020204" pitchFamily="34" charset="0"/>
                <a:cs typeface="Times New Roman" panose="02020603050405020304" pitchFamily="18" charset="0"/>
              </a:rPr>
              <a:t>. Sie können jedoch den Ideenfindungsprozess deutlich beschleunigen.</a:t>
            </a:r>
          </a:p>
        </p:txBody>
      </p:sp>
      <p:sp>
        <p:nvSpPr>
          <p:cNvPr id="4" name="Text 0">
            <a:extLst>
              <a:ext uri="{FF2B5EF4-FFF2-40B4-BE49-F238E27FC236}">
                <a16:creationId xmlns:a16="http://schemas.microsoft.com/office/drawing/2014/main" id="{16920E62-0B60-1724-C65D-6F6683F1A623}"/>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#2: Brainstorming</a:t>
            </a:r>
          </a:p>
        </p:txBody>
      </p:sp>
      <p:pic>
        <p:nvPicPr>
          <p:cNvPr id="5" name="Grafik 4">
            <a:extLst>
              <a:ext uri="{FF2B5EF4-FFF2-40B4-BE49-F238E27FC236}">
                <a16:creationId xmlns:a16="http://schemas.microsoft.com/office/drawing/2014/main" id="{F59656AA-73B4-4610-9988-0285221BEEAB}"/>
              </a:ext>
            </a:extLst>
          </p:cNvPr>
          <p:cNvPicPr>
            <a:picLocks noChangeAspect="1"/>
          </p:cNvPicPr>
          <p:nvPr/>
        </p:nvPicPr>
        <p:blipFill>
          <a:blip r:embed="rId3"/>
          <a:stretch>
            <a:fillRect/>
          </a:stretch>
        </p:blipFill>
        <p:spPr>
          <a:xfrm>
            <a:off x="5259345" y="946201"/>
            <a:ext cx="2750802" cy="2900427"/>
          </a:xfrm>
          <a:prstGeom prst="rect">
            <a:avLst/>
          </a:prstGeom>
        </p:spPr>
      </p:pic>
      <p:sp>
        <p:nvSpPr>
          <p:cNvPr id="6" name="Textfeld 5">
            <a:extLst>
              <a:ext uri="{FF2B5EF4-FFF2-40B4-BE49-F238E27FC236}">
                <a16:creationId xmlns:a16="http://schemas.microsoft.com/office/drawing/2014/main" id="{5B481502-4567-5838-1414-90029365A4C2}"/>
              </a:ext>
            </a:extLst>
          </p:cNvPr>
          <p:cNvSpPr txBox="1"/>
          <p:nvPr/>
        </p:nvSpPr>
        <p:spPr bwMode="auto">
          <a:xfrm>
            <a:off x="5259345" y="3881366"/>
            <a:ext cx="3125158" cy="215444"/>
          </a:xfrm>
          <a:prstGeom prst="rect">
            <a:avLst/>
          </a:prstGeom>
          <a:noFill/>
        </p:spPr>
        <p:txBody>
          <a:bodyPr wrap="square" rtlCol="0">
            <a:spAutoFit/>
          </a:bodyPr>
          <a:lstStyle/>
          <a:p>
            <a:r>
              <a:rPr lang="de-DE" sz="800" dirty="0"/>
              <a:t>Abbildung 3 – Ein brainstormender Roboter. Bildquelle: Gemini.</a:t>
            </a:r>
          </a:p>
        </p:txBody>
      </p:sp>
    </p:spTree>
    <p:extLst>
      <p:ext uri="{BB962C8B-B14F-4D97-AF65-F5344CB8AC3E}">
        <p14:creationId xmlns:p14="http://schemas.microsoft.com/office/powerpoint/2010/main" val="389651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ECF0A717-7A83-DCAD-E9FF-9F6DBD65FA89}"/>
              </a:ext>
            </a:extLst>
          </p:cNvPr>
          <p:cNvSpPr/>
          <p:nvPr/>
        </p:nvSpPr>
        <p:spPr>
          <a:xfrm>
            <a:off x="1949824" y="274320"/>
            <a:ext cx="5251076" cy="548640"/>
          </a:xfrm>
          <a:prstGeom prst="rect">
            <a:avLst/>
          </a:prstGeom>
          <a:noFill/>
          <a:ln/>
        </p:spPr>
        <p:txBody>
          <a:bodyPr wrap="square" rtlCol="0" anchor="ctr"/>
          <a:lstStyle/>
          <a:p>
            <a:pPr marL="0" indent="0">
              <a:buNone/>
            </a:pPr>
            <a:r>
              <a:rPr lang="de-DE" sz="2000" b="1" dirty="0">
                <a:solidFill>
                  <a:srgbClr val="003366"/>
                </a:solidFill>
              </a:rPr>
              <a:t>Praxisbeispiel #2 (EU-</a:t>
            </a:r>
            <a:r>
              <a:rPr lang="de-DE" sz="2000" b="1" dirty="0" err="1">
                <a:solidFill>
                  <a:srgbClr val="003366"/>
                </a:solidFill>
              </a:rPr>
              <a:t>Proposals</a:t>
            </a:r>
            <a:r>
              <a:rPr lang="de-DE" sz="2000" b="1" dirty="0">
                <a:solidFill>
                  <a:srgbClr val="003366"/>
                </a:solidFill>
              </a:rPr>
              <a:t>) – LinkedIn-Erfahrungsbericht eines EU-</a:t>
            </a:r>
            <a:r>
              <a:rPr lang="de-DE" sz="2000" b="1" dirty="0" err="1">
                <a:solidFill>
                  <a:srgbClr val="003366"/>
                </a:solidFill>
              </a:rPr>
              <a:t>Proposal</a:t>
            </a:r>
            <a:r>
              <a:rPr lang="de-DE" sz="2000" b="1" dirty="0">
                <a:solidFill>
                  <a:srgbClr val="003366"/>
                </a:solidFill>
              </a:rPr>
              <a:t>-Coaches</a:t>
            </a:r>
          </a:p>
        </p:txBody>
      </p:sp>
      <p:sp>
        <p:nvSpPr>
          <p:cNvPr id="3" name="Textfeld 2">
            <a:extLst>
              <a:ext uri="{FF2B5EF4-FFF2-40B4-BE49-F238E27FC236}">
                <a16:creationId xmlns:a16="http://schemas.microsoft.com/office/drawing/2014/main" id="{8BD0B125-9DD7-DD34-3CC5-005892BB0D3F}"/>
              </a:ext>
            </a:extLst>
          </p:cNvPr>
          <p:cNvSpPr txBox="1"/>
          <p:nvPr/>
        </p:nvSpPr>
        <p:spPr>
          <a:xfrm>
            <a:off x="220494" y="1110581"/>
            <a:ext cx="7477327" cy="2727157"/>
          </a:xfrm>
          <a:prstGeom prst="rect">
            <a:avLst/>
          </a:prstGeom>
          <a:noFill/>
        </p:spPr>
        <p:txBody>
          <a:bodyPr wrap="square">
            <a:spAutoFit/>
          </a:bodyPr>
          <a:lstStyle/>
          <a:p>
            <a:r>
              <a:rPr lang="de-DE" sz="1900" b="1" dirty="0"/>
              <a:t>Kristjan </a:t>
            </a:r>
            <a:r>
              <a:rPr lang="de-DE" sz="1900" b="1" dirty="0" err="1"/>
              <a:t>Zemljič</a:t>
            </a:r>
            <a:r>
              <a:rPr lang="de-DE" sz="1900" b="1" dirty="0"/>
              <a:t> (Praxispost / EU </a:t>
            </a:r>
            <a:r>
              <a:rPr lang="de-DE" sz="1900" b="1" dirty="0" err="1"/>
              <a:t>Proposals</a:t>
            </a:r>
            <a:r>
              <a:rPr lang="de-DE" sz="1900" b="1" dirty="0"/>
              <a:t>), LinkedIn (Selbstbericht)</a:t>
            </a:r>
          </a:p>
          <a:p>
            <a:endParaRPr lang="de-DE" sz="1900" b="1" dirty="0"/>
          </a:p>
          <a:p>
            <a:pPr>
              <a:buFont typeface="Arial" panose="020B0604020202020204" pitchFamily="34" charset="0"/>
              <a:buChar char="•"/>
            </a:pPr>
            <a:r>
              <a:rPr lang="de-DE" sz="1900" b="1" dirty="0"/>
              <a:t>KI-Einsatz:</a:t>
            </a:r>
            <a:r>
              <a:rPr lang="de-DE" sz="1900" dirty="0"/>
              <a:t> </a:t>
            </a:r>
            <a:r>
              <a:rPr lang="de-DE" sz="1900" b="1" dirty="0"/>
              <a:t>Ideen- &amp; Argumentationsgenerator. </a:t>
            </a:r>
            <a:r>
              <a:rPr lang="de-DE" sz="1900" dirty="0"/>
              <a:t>Brainstorming z. B. bei Aktivitäten/Outputs/KPIs/Impact</a:t>
            </a:r>
          </a:p>
          <a:p>
            <a:pPr>
              <a:buFont typeface="Arial" panose="020B0604020202020204" pitchFamily="34" charset="0"/>
              <a:buChar char="•"/>
            </a:pPr>
            <a:r>
              <a:rPr lang="de-DE" sz="1900" b="1" dirty="0"/>
              <a:t>Ergebnis:</a:t>
            </a:r>
            <a:r>
              <a:rPr lang="de-DE" sz="1900" dirty="0"/>
              <a:t> „</a:t>
            </a:r>
            <a:r>
              <a:rPr lang="de-DE" sz="1900" dirty="0" err="1"/>
              <a:t>days</a:t>
            </a:r>
            <a:r>
              <a:rPr lang="de-DE" sz="1900" dirty="0"/>
              <a:t> </a:t>
            </a:r>
            <a:r>
              <a:rPr lang="de-DE" sz="1900" dirty="0" err="1"/>
              <a:t>of</a:t>
            </a:r>
            <a:r>
              <a:rPr lang="de-DE" sz="1900" dirty="0"/>
              <a:t> </a:t>
            </a:r>
            <a:r>
              <a:rPr lang="de-DE" sz="1900" dirty="0" err="1"/>
              <a:t>pain</a:t>
            </a:r>
            <a:r>
              <a:rPr lang="de-DE" sz="1900" dirty="0"/>
              <a:t> → high-</a:t>
            </a:r>
            <a:r>
              <a:rPr lang="de-DE" sz="1900" dirty="0" err="1"/>
              <a:t>value</a:t>
            </a:r>
            <a:r>
              <a:rPr lang="de-DE" sz="1900" dirty="0"/>
              <a:t> </a:t>
            </a:r>
            <a:r>
              <a:rPr lang="de-DE" sz="1900" dirty="0" err="1"/>
              <a:t>minutes</a:t>
            </a:r>
            <a:r>
              <a:rPr lang="de-DE" sz="1900" dirty="0"/>
              <a:t>“; nennt </a:t>
            </a:r>
            <a:r>
              <a:rPr lang="de-DE" sz="1900" b="1" dirty="0"/>
              <a:t>~5–10 h/Woche</a:t>
            </a:r>
            <a:r>
              <a:rPr lang="de-DE" sz="1900" dirty="0"/>
              <a:t> Zeitgewinn (subjektive Einschätzung).</a:t>
            </a:r>
          </a:p>
          <a:p>
            <a:pPr>
              <a:buFont typeface="Arial" panose="020B0604020202020204" pitchFamily="34" charset="0"/>
              <a:buChar char="•"/>
            </a:pPr>
            <a:r>
              <a:rPr lang="de-DE" sz="1900" b="1" dirty="0"/>
              <a:t>Probleme:</a:t>
            </a:r>
            <a:r>
              <a:rPr lang="de-DE" sz="1900" dirty="0"/>
              <a:t> </a:t>
            </a:r>
            <a:r>
              <a:rPr lang="de-DE" sz="1900" b="1" dirty="0"/>
              <a:t>generische EU-Floskeln.</a:t>
            </a: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endParaRPr lang="de-DE" sz="15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7119B1E-7C85-696C-E847-CBDE20B852E1}"/>
              </a:ext>
            </a:extLst>
          </p:cNvPr>
          <p:cNvSpPr txBox="1"/>
          <p:nvPr/>
        </p:nvSpPr>
        <p:spPr>
          <a:xfrm>
            <a:off x="626533" y="3864155"/>
            <a:ext cx="7264400" cy="338554"/>
          </a:xfrm>
          <a:prstGeom prst="rect">
            <a:avLst/>
          </a:prstGeom>
          <a:noFill/>
        </p:spPr>
        <p:txBody>
          <a:bodyPr wrap="square" rtlCol="0">
            <a:spAutoFit/>
          </a:bodyPr>
          <a:lstStyle/>
          <a:p>
            <a:r>
              <a:rPr lang="de-DE" sz="800" dirty="0"/>
              <a:t>Quellen: </a:t>
            </a:r>
            <a:r>
              <a:rPr lang="de-DE" sz="800" dirty="0">
                <a:hlinkClick r:id="rId3"/>
              </a:rPr>
              <a:t>https://www.linkedin.com/posts/kristjanzemljic_researchers-grantwriters-takes-days-to-activity-7375857080601067520-21l4/?utm_source=chatgpt.com</a:t>
            </a:r>
            <a:r>
              <a:rPr lang="de-DE" sz="800" dirty="0"/>
              <a:t>, </a:t>
            </a:r>
            <a:r>
              <a:rPr lang="de-DE" sz="800" dirty="0">
                <a:hlinkClick r:id="rId4"/>
              </a:rPr>
              <a:t>https://www.linkedin.com/posts/kristjanzemljic_writing-eu-proposals-with-chatgpt-isnt-easy-activity-7300428598409093120-6XoY/</a:t>
            </a:r>
            <a:r>
              <a:rPr lang="de-DE" sz="800" dirty="0"/>
              <a:t> </a:t>
            </a:r>
          </a:p>
        </p:txBody>
      </p:sp>
    </p:spTree>
    <p:extLst>
      <p:ext uri="{BB962C8B-B14F-4D97-AF65-F5344CB8AC3E}">
        <p14:creationId xmlns:p14="http://schemas.microsoft.com/office/powerpoint/2010/main" val="1757754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C0458CF2-CA8F-FE72-7A56-04FFC9FBE794}"/>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E3D6C1DF-C40B-8961-8383-3ABF4E9116DC}"/>
              </a:ext>
            </a:extLst>
          </p:cNvPr>
          <p:cNvSpPr txBox="1"/>
          <p:nvPr/>
        </p:nvSpPr>
        <p:spPr>
          <a:xfrm>
            <a:off x="75938" y="1091044"/>
            <a:ext cx="9209256" cy="4160306"/>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700" dirty="0">
                <a:effectLst/>
                <a:latin typeface="Aptos" panose="020B0004020202020204" pitchFamily="34" charset="0"/>
                <a:ea typeface="Aptos" panose="020B0004020202020204" pitchFamily="34" charset="0"/>
                <a:cs typeface="Times New Roman" panose="02020603050405020304" pitchFamily="18" charset="0"/>
              </a:rPr>
              <a:t>Mit KI kann man schneller komplexe Texte verstehen, wie Call-Texte, Work Programmes, Anforderungen, etc.</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Dies lässt sich erreichen durch:</a:t>
            </a:r>
          </a:p>
          <a:p>
            <a:pPr>
              <a:lnSpc>
                <a:spcPct val="107000"/>
              </a:lnSpc>
              <a:spcAft>
                <a:spcPts val="800"/>
              </a:spcAft>
            </a:pPr>
            <a:r>
              <a:rPr lang="de-DE" sz="1700" dirty="0">
                <a:latin typeface="Aptos" panose="020B0004020202020204" pitchFamily="34" charset="0"/>
                <a:ea typeface="Aptos" panose="020B0004020202020204" pitchFamily="34" charset="0"/>
                <a:cs typeface="Times New Roman" panose="02020603050405020304" pitchFamily="18" charset="0"/>
              </a:rPr>
              <a:t>      - Die schnelle Erstellung von kurzen Zusammenfassungen.</a:t>
            </a:r>
          </a:p>
          <a:p>
            <a:pPr>
              <a:lnSpc>
                <a:spcPct val="107000"/>
              </a:lnSpc>
              <a:spcAft>
                <a:spcPts val="800"/>
              </a:spcAft>
            </a:pPr>
            <a:r>
              <a:rPr lang="de-DE" sz="1700" dirty="0">
                <a:effectLst/>
                <a:latin typeface="Aptos" panose="020B0004020202020204" pitchFamily="34" charset="0"/>
                <a:ea typeface="Aptos" panose="020B0004020202020204" pitchFamily="34" charset="0"/>
                <a:cs typeface="Times New Roman" panose="02020603050405020304" pitchFamily="18" charset="0"/>
              </a:rPr>
              <a:t>      - In dem man der K</a:t>
            </a:r>
            <a:r>
              <a:rPr lang="de-DE" sz="1700" dirty="0">
                <a:latin typeface="Aptos" panose="020B0004020202020204" pitchFamily="34" charset="0"/>
                <a:ea typeface="Aptos" panose="020B0004020202020204" pitchFamily="34" charset="0"/>
                <a:cs typeface="Times New Roman" panose="02020603050405020304" pitchFamily="18" charset="0"/>
              </a:rPr>
              <a:t>I konkrete Fragen zu einem Text steht („Verstehe ich die Anforderungen des Calls richtig? Erfüllt mein Projekt die Anforderungen?“)</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KIs </a:t>
            </a:r>
            <a:r>
              <a:rPr lang="de-DE" sz="1700" b="1" dirty="0">
                <a:latin typeface="Aptos" panose="020B0004020202020204" pitchFamily="34" charset="0"/>
                <a:ea typeface="Aptos" panose="020B0004020202020204" pitchFamily="34" charset="0"/>
                <a:cs typeface="Times New Roman" panose="02020603050405020304" pitchFamily="18" charset="0"/>
              </a:rPr>
              <a:t>halluzinieren</a:t>
            </a:r>
            <a:r>
              <a:rPr lang="de-DE" sz="1700" dirty="0">
                <a:latin typeface="Aptos" panose="020B0004020202020204" pitchFamily="34" charset="0"/>
                <a:ea typeface="Aptos" panose="020B0004020202020204" pitchFamily="34" charset="0"/>
                <a:cs typeface="Times New Roman" panose="02020603050405020304" pitchFamily="18" charset="0"/>
              </a:rPr>
              <a:t> eigentlich sehr </a:t>
            </a:r>
            <a:r>
              <a:rPr lang="de-DE" sz="1700" b="1" dirty="0">
                <a:latin typeface="Aptos" panose="020B0004020202020204" pitchFamily="34" charset="0"/>
                <a:ea typeface="Aptos" panose="020B0004020202020204" pitchFamily="34" charset="0"/>
                <a:cs typeface="Times New Roman" panose="02020603050405020304" pitchFamily="18" charset="0"/>
              </a:rPr>
              <a:t>wenig</a:t>
            </a:r>
            <a:r>
              <a:rPr lang="de-DE" sz="1700" dirty="0">
                <a:latin typeface="Aptos" panose="020B0004020202020204" pitchFamily="34" charset="0"/>
                <a:ea typeface="Aptos" panose="020B0004020202020204" pitchFamily="34" charset="0"/>
                <a:cs typeface="Times New Roman" panose="02020603050405020304" pitchFamily="18" charset="0"/>
              </a:rPr>
              <a:t>, wenn sie </a:t>
            </a:r>
            <a:r>
              <a:rPr lang="de-DE" sz="1700" b="1" dirty="0">
                <a:latin typeface="Aptos" panose="020B0004020202020204" pitchFamily="34" charset="0"/>
                <a:ea typeface="Aptos" panose="020B0004020202020204" pitchFamily="34" charset="0"/>
                <a:cs typeface="Times New Roman" panose="02020603050405020304" pitchFamily="18" charset="0"/>
              </a:rPr>
              <a:t>einen Text sehen und analysieren</a:t>
            </a:r>
            <a:r>
              <a:rPr lang="de-DE" sz="1700" dirty="0">
                <a:latin typeface="Aptos" panose="020B0004020202020204" pitchFamily="34" charset="0"/>
                <a:ea typeface="Aptos" panose="020B0004020202020204" pitchFamily="34" charset="0"/>
                <a:cs typeface="Times New Roman" panose="02020603050405020304" pitchFamily="18" charset="0"/>
              </a:rPr>
              <a:t>! Sie halluzinieren eher, wenn sie sich an Infos aus ihrem eigenen Gedächtnis erinnern müssen.</a:t>
            </a:r>
            <a:endParaRPr lang="de-DE" sz="17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Wird bei </a:t>
            </a:r>
            <a:r>
              <a:rPr lang="de-DE" sz="1700" b="1" dirty="0">
                <a:latin typeface="Aptos" panose="020B0004020202020204" pitchFamily="34" charset="0"/>
                <a:ea typeface="Aptos" panose="020B0004020202020204" pitchFamily="34" charset="0"/>
                <a:cs typeface="Times New Roman" panose="02020603050405020304" pitchFamily="18" charset="0"/>
              </a:rPr>
              <a:t>sehr langen PDFs problematisch</a:t>
            </a:r>
            <a:r>
              <a:rPr lang="de-DE" sz="1700" dirty="0">
                <a:latin typeface="Aptos" panose="020B0004020202020204" pitchFamily="34" charset="0"/>
                <a:ea typeface="Aptos" panose="020B0004020202020204" pitchFamily="34" charset="0"/>
                <a:cs typeface="Times New Roman" panose="02020603050405020304" pitchFamily="18" charset="0"/>
              </a:rPr>
              <a:t>, also </a:t>
            </a:r>
            <a:r>
              <a:rPr lang="de-DE" sz="1700" b="1" dirty="0">
                <a:latin typeface="Aptos" panose="020B0004020202020204" pitchFamily="34" charset="0"/>
                <a:ea typeface="Aptos" panose="020B0004020202020204" pitchFamily="34" charset="0"/>
                <a:cs typeface="Times New Roman" panose="02020603050405020304" pitchFamily="18" charset="0"/>
              </a:rPr>
              <a:t>lieber kleinere Texte </a:t>
            </a:r>
            <a:r>
              <a:rPr lang="de-DE" sz="1700" dirty="0">
                <a:latin typeface="Aptos" panose="020B0004020202020204" pitchFamily="34" charset="0"/>
                <a:ea typeface="Aptos" panose="020B0004020202020204" pitchFamily="34" charset="0"/>
                <a:cs typeface="Times New Roman" panose="02020603050405020304" pitchFamily="18" charset="0"/>
              </a:rPr>
              <a:t>(zum Beispiel nur einen Call) analysieren.</a:t>
            </a:r>
          </a:p>
          <a:p>
            <a:pPr marL="285750" indent="-285750">
              <a:lnSpc>
                <a:spcPct val="107000"/>
              </a:lnSpc>
              <a:spcAft>
                <a:spcPts val="800"/>
              </a:spcAft>
              <a:buFont typeface="Arial" panose="020B0604020202020204" pitchFamily="34" charset="0"/>
              <a:buChar char="•"/>
            </a:pPr>
            <a:r>
              <a:rPr lang="de-DE" sz="1700" b="1" dirty="0">
                <a:latin typeface="Aptos" panose="020B0004020202020204" pitchFamily="34" charset="0"/>
                <a:ea typeface="Aptos" panose="020B0004020202020204" pitchFamily="34" charset="0"/>
                <a:cs typeface="Times New Roman" panose="02020603050405020304" pitchFamily="18" charset="0"/>
              </a:rPr>
              <a:t>Datenschutz beachten!</a:t>
            </a:r>
          </a:p>
          <a:p>
            <a:pPr>
              <a:lnSpc>
                <a:spcPct val="107000"/>
              </a:lnSpc>
              <a:spcAft>
                <a:spcPts val="800"/>
              </a:spcAft>
            </a:pPr>
            <a:r>
              <a:rPr lang="de-DE" sz="17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5" name="Text 0">
            <a:extLst>
              <a:ext uri="{FF2B5EF4-FFF2-40B4-BE49-F238E27FC236}">
                <a16:creationId xmlns:a16="http://schemas.microsoft.com/office/drawing/2014/main" id="{AE55125F-E8EE-073B-4D3E-D6F3B390A180}"/>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#3: Extraktion von Informationen</a:t>
            </a:r>
          </a:p>
        </p:txBody>
      </p:sp>
    </p:spTree>
    <p:extLst>
      <p:ext uri="{BB962C8B-B14F-4D97-AF65-F5344CB8AC3E}">
        <p14:creationId xmlns:p14="http://schemas.microsoft.com/office/powerpoint/2010/main" val="2963445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C0458CF2-CA8F-FE72-7A56-04FFC9FBE794}"/>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E3D6C1DF-C40B-8961-8383-3ABF4E9116DC}"/>
              </a:ext>
            </a:extLst>
          </p:cNvPr>
          <p:cNvSpPr txBox="1"/>
          <p:nvPr/>
        </p:nvSpPr>
        <p:spPr>
          <a:xfrm>
            <a:off x="358077" y="1370444"/>
            <a:ext cx="4011645" cy="1967655"/>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700" i="1" dirty="0">
                <a:latin typeface="Aptos" panose="020B0004020202020204" pitchFamily="34" charset="0"/>
                <a:ea typeface="Aptos" panose="020B0004020202020204" pitchFamily="34" charset="0"/>
                <a:cs typeface="Times New Roman" panose="02020603050405020304" pitchFamily="18" charset="0"/>
              </a:rPr>
              <a:t>„Hey </a:t>
            </a:r>
            <a:r>
              <a:rPr lang="de-DE" sz="1700" i="1" dirty="0" err="1">
                <a:latin typeface="Aptos" panose="020B0004020202020204" pitchFamily="34" charset="0"/>
                <a:ea typeface="Aptos" panose="020B0004020202020204" pitchFamily="34" charset="0"/>
                <a:cs typeface="Times New Roman" panose="02020603050405020304" pitchFamily="18" charset="0"/>
              </a:rPr>
              <a:t>ChatGPT</a:t>
            </a:r>
            <a:r>
              <a:rPr lang="de-DE" sz="1700" i="1" dirty="0">
                <a:latin typeface="Aptos" panose="020B0004020202020204" pitchFamily="34" charset="0"/>
                <a:ea typeface="Aptos" panose="020B0004020202020204" pitchFamily="34" charset="0"/>
                <a:cs typeface="Times New Roman" panose="02020603050405020304" pitchFamily="18" charset="0"/>
              </a:rPr>
              <a:t>, findest du dass sinnvoll? Habe ich etwas übersehen?“</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KI kann das ziemlich gut. Sie ist ein perfektes Orakel, aber das sind wir als Menschen ja auch nicht.</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Nicht sehr zeitaufwändig.</a:t>
            </a:r>
          </a:p>
        </p:txBody>
      </p:sp>
      <p:sp>
        <p:nvSpPr>
          <p:cNvPr id="5" name="Text 0">
            <a:extLst>
              <a:ext uri="{FF2B5EF4-FFF2-40B4-BE49-F238E27FC236}">
                <a16:creationId xmlns:a16="http://schemas.microsoft.com/office/drawing/2014/main" id="{B504512B-CDE5-EC7E-ADBB-B30694E37800}"/>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#4: KI als zusätzliches Paar Augen</a:t>
            </a:r>
          </a:p>
        </p:txBody>
      </p:sp>
      <p:pic>
        <p:nvPicPr>
          <p:cNvPr id="6" name="Grafik 5">
            <a:extLst>
              <a:ext uri="{FF2B5EF4-FFF2-40B4-BE49-F238E27FC236}">
                <a16:creationId xmlns:a16="http://schemas.microsoft.com/office/drawing/2014/main" id="{946A2E02-0B50-EEF3-813E-3E52677657DA}"/>
              </a:ext>
            </a:extLst>
          </p:cNvPr>
          <p:cNvPicPr>
            <a:picLocks noChangeAspect="1"/>
          </p:cNvPicPr>
          <p:nvPr/>
        </p:nvPicPr>
        <p:blipFill>
          <a:blip r:embed="rId6"/>
          <a:stretch>
            <a:fillRect/>
          </a:stretch>
        </p:blipFill>
        <p:spPr>
          <a:xfrm>
            <a:off x="4774280" y="1193800"/>
            <a:ext cx="3830174" cy="2387600"/>
          </a:xfrm>
          <a:prstGeom prst="rect">
            <a:avLst/>
          </a:prstGeom>
        </p:spPr>
      </p:pic>
      <p:sp>
        <p:nvSpPr>
          <p:cNvPr id="7" name="Textfeld 6">
            <a:extLst>
              <a:ext uri="{FF2B5EF4-FFF2-40B4-BE49-F238E27FC236}">
                <a16:creationId xmlns:a16="http://schemas.microsoft.com/office/drawing/2014/main" id="{C8FE2F9F-FFE8-6364-496E-69546A12639B}"/>
              </a:ext>
            </a:extLst>
          </p:cNvPr>
          <p:cNvSpPr txBox="1"/>
          <p:nvPr/>
        </p:nvSpPr>
        <p:spPr bwMode="auto">
          <a:xfrm>
            <a:off x="5259345" y="3701229"/>
            <a:ext cx="3125158" cy="215444"/>
          </a:xfrm>
          <a:prstGeom prst="rect">
            <a:avLst/>
          </a:prstGeom>
          <a:noFill/>
        </p:spPr>
        <p:txBody>
          <a:bodyPr wrap="square" rtlCol="0">
            <a:spAutoFit/>
          </a:bodyPr>
          <a:lstStyle/>
          <a:p>
            <a:r>
              <a:rPr lang="de-DE" sz="800" dirty="0"/>
              <a:t>Abbildung 4 – KI als zusätzliches Paar Augen. Bildquelle: Gemini.</a:t>
            </a:r>
          </a:p>
        </p:txBody>
      </p:sp>
    </p:spTree>
    <p:extLst>
      <p:ext uri="{BB962C8B-B14F-4D97-AF65-F5344CB8AC3E}">
        <p14:creationId xmlns:p14="http://schemas.microsoft.com/office/powerpoint/2010/main" val="1819643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ext 3">
            <a:extLst>
              <a:ext uri="{FF2B5EF4-FFF2-40B4-BE49-F238E27FC236}">
                <a16:creationId xmlns:a16="http://schemas.microsoft.com/office/drawing/2014/main" id="{C0458CF2-CA8F-FE72-7A56-04FFC9FBE794}"/>
              </a:ext>
            </a:extLst>
          </p:cNvPr>
          <p:cNvSpPr/>
          <p:nvPr/>
        </p:nvSpPr>
        <p:spPr>
          <a:xfrm>
            <a:off x="457200" y="4846320"/>
            <a:ext cx="8229600" cy="228600"/>
          </a:xfrm>
          <a:prstGeom prst="rect">
            <a:avLst/>
          </a:prstGeom>
          <a:noFill/>
          <a:ln/>
        </p:spPr>
        <p:txBody>
          <a:bodyPr wrap="square" lIns="0" tIns="0" rIns="0" bIns="0" rtlCol="0" anchor="ctr"/>
          <a:lstStyle/>
          <a:p>
            <a:pPr marL="0" indent="0">
              <a:buNone/>
            </a:pPr>
            <a:r>
              <a:rPr lang="en-US" sz="700" u="sng" dirty="0">
                <a:solidFill>
                  <a:srgbClr val="0070C0"/>
                </a:solidFill>
                <a:hlinkClick r:id="rId3"/>
              </a:rPr>
              <a:t>[4]</a:t>
            </a:r>
            <a:r>
              <a:rPr lang="en-US" sz="700" dirty="0">
                <a:solidFill>
                  <a:srgbClr val="000000"/>
                </a:solidFill>
              </a:rPr>
              <a:t>   </a:t>
            </a:r>
            <a:r>
              <a:rPr lang="en-US" sz="700" u="sng" dirty="0">
                <a:solidFill>
                  <a:srgbClr val="0070C0"/>
                </a:solidFill>
                <a:hlinkClick r:id="rId4"/>
              </a:rPr>
              <a:t>[5]</a:t>
            </a:r>
            <a:r>
              <a:rPr lang="en-US" sz="700" dirty="0">
                <a:solidFill>
                  <a:srgbClr val="000000"/>
                </a:solidFill>
              </a:rPr>
              <a:t>   </a:t>
            </a:r>
            <a:r>
              <a:rPr lang="en-US" sz="700" u="sng" dirty="0">
                <a:solidFill>
                  <a:srgbClr val="0070C0"/>
                </a:solidFill>
                <a:hlinkClick r:id="rId5"/>
              </a:rPr>
              <a:t>[6]</a:t>
            </a:r>
            <a:endParaRPr lang="en-US" sz="700" dirty="0"/>
          </a:p>
        </p:txBody>
      </p:sp>
      <p:sp>
        <p:nvSpPr>
          <p:cNvPr id="4" name="Textfeld 3">
            <a:extLst>
              <a:ext uri="{FF2B5EF4-FFF2-40B4-BE49-F238E27FC236}">
                <a16:creationId xmlns:a16="http://schemas.microsoft.com/office/drawing/2014/main" id="{E3D6C1DF-C40B-8961-8383-3ABF4E9116DC}"/>
              </a:ext>
            </a:extLst>
          </p:cNvPr>
          <p:cNvSpPr txBox="1"/>
          <p:nvPr/>
        </p:nvSpPr>
        <p:spPr>
          <a:xfrm>
            <a:off x="304800" y="1091044"/>
            <a:ext cx="8229600" cy="2452787"/>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700" i="1" dirty="0">
                <a:latin typeface="Aptos" panose="020B0004020202020204" pitchFamily="34" charset="0"/>
                <a:ea typeface="Aptos" panose="020B0004020202020204" pitchFamily="34" charset="0"/>
                <a:cs typeface="Times New Roman" panose="02020603050405020304" pitchFamily="18" charset="0"/>
              </a:rPr>
              <a:t>„Hey </a:t>
            </a:r>
            <a:r>
              <a:rPr lang="de-DE" sz="1700" i="1" dirty="0" err="1">
                <a:latin typeface="Aptos" panose="020B0004020202020204" pitchFamily="34" charset="0"/>
                <a:ea typeface="Aptos" panose="020B0004020202020204" pitchFamily="34" charset="0"/>
                <a:cs typeface="Times New Roman" panose="02020603050405020304" pitchFamily="18" charset="0"/>
              </a:rPr>
              <a:t>ChatGPT</a:t>
            </a:r>
            <a:r>
              <a:rPr lang="de-DE" sz="1700" i="1" dirty="0">
                <a:latin typeface="Aptos" panose="020B0004020202020204" pitchFamily="34" charset="0"/>
                <a:ea typeface="Aptos" panose="020B0004020202020204" pitchFamily="34" charset="0"/>
                <a:cs typeface="Times New Roman" panose="02020603050405020304" pitchFamily="18" charset="0"/>
              </a:rPr>
              <a:t>, schreib mir mal bitte einen Antrag für diesen Call, für mein Projekt. Hier ist eine Beschreibung meines Projekts…“</a:t>
            </a:r>
          </a:p>
          <a:p>
            <a:pPr marL="285750" indent="-285750">
              <a:lnSpc>
                <a:spcPct val="107000"/>
              </a:lnSpc>
              <a:spcAft>
                <a:spcPts val="800"/>
              </a:spcAft>
              <a:buFont typeface="Arial" panose="020B0604020202020204" pitchFamily="34" charset="0"/>
              <a:buChar char="•"/>
            </a:pPr>
            <a:r>
              <a:rPr lang="de-DE" sz="1700" b="1" i="1" dirty="0">
                <a:solidFill>
                  <a:srgbClr val="FF0000"/>
                </a:solidFill>
                <a:latin typeface="Aptos" panose="020B0004020202020204" pitchFamily="34" charset="0"/>
                <a:ea typeface="Aptos" panose="020B0004020202020204" pitchFamily="34" charset="0"/>
                <a:cs typeface="Times New Roman" panose="02020603050405020304" pitchFamily="18" charset="0"/>
              </a:rPr>
              <a:t>Im Moment sehr problematisch.</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So geschriebene Anträge sind oft etwas oberflächlich/generisch.</a:t>
            </a:r>
          </a:p>
          <a:p>
            <a:pPr marL="285750" indent="-285750">
              <a:lnSpc>
                <a:spcPct val="107000"/>
              </a:lnSpc>
              <a:spcAft>
                <a:spcPts val="800"/>
              </a:spcAft>
              <a:buFont typeface="Arial" panose="020B0604020202020204" pitchFamily="34" charset="0"/>
              <a:buChar char="•"/>
            </a:pPr>
            <a:r>
              <a:rPr lang="de-DE" sz="1700" dirty="0">
                <a:latin typeface="Aptos" panose="020B0004020202020204" pitchFamily="34" charset="0"/>
                <a:ea typeface="Aptos" panose="020B0004020202020204" pitchFamily="34" charset="0"/>
                <a:cs typeface="Times New Roman" panose="02020603050405020304" pitchFamily="18" charset="0"/>
              </a:rPr>
              <a:t>Oft „recycelt“ die KI einfach die Anforderungen des Calls</a:t>
            </a:r>
          </a:p>
          <a:p>
            <a:pPr marL="285750" indent="-285750">
              <a:lnSpc>
                <a:spcPct val="107000"/>
              </a:lnSpc>
              <a:spcAft>
                <a:spcPts val="800"/>
              </a:spcAft>
              <a:buFont typeface="Arial" panose="020B0604020202020204" pitchFamily="34" charset="0"/>
              <a:buChar char="•"/>
            </a:pPr>
            <a:r>
              <a:rPr lang="de-DE" sz="1700" b="1" dirty="0">
                <a:solidFill>
                  <a:schemeClr val="accent1"/>
                </a:solidFill>
                <a:latin typeface="Aptos" panose="020B0004020202020204" pitchFamily="34" charset="0"/>
                <a:ea typeface="Aptos" panose="020B0004020202020204" pitchFamily="34" charset="0"/>
                <a:cs typeface="Times New Roman" panose="02020603050405020304" pitchFamily="18" charset="0"/>
              </a:rPr>
              <a:t>Sinnvoller, das Schreiben einzelner Textblöcke zu automatisieren, nicht des gesamten Antrags.</a:t>
            </a:r>
            <a:r>
              <a:rPr lang="de-DE" sz="1700" b="1"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 </a:t>
            </a:r>
          </a:p>
        </p:txBody>
      </p:sp>
      <p:sp>
        <p:nvSpPr>
          <p:cNvPr id="5" name="Text 0">
            <a:extLst>
              <a:ext uri="{FF2B5EF4-FFF2-40B4-BE49-F238E27FC236}">
                <a16:creationId xmlns:a16="http://schemas.microsoft.com/office/drawing/2014/main" id="{BFA24759-294F-EBFD-FB36-9FBB4DFF4982}"/>
              </a:ext>
            </a:extLst>
          </p:cNvPr>
          <p:cNvSpPr/>
          <p:nvPr/>
        </p:nvSpPr>
        <p:spPr bwMode="auto">
          <a:xfrm>
            <a:off x="2023783" y="305053"/>
            <a:ext cx="8229600" cy="548640"/>
          </a:xfrm>
          <a:prstGeom prst="rect">
            <a:avLst/>
          </a:prstGeom>
          <a:noFill/>
          <a:ln/>
        </p:spPr>
        <p:txBody>
          <a:bodyPr wrap="square" rtlCol="0" anchor="ctr"/>
          <a:lstStyle/>
          <a:p>
            <a:pPr marL="0" indent="0">
              <a:buNone/>
            </a:pPr>
            <a:r>
              <a:rPr lang="de-DE" sz="2000" b="1" dirty="0">
                <a:solidFill>
                  <a:srgbClr val="003366"/>
                </a:solidFill>
              </a:rPr>
              <a:t>Anwendung #5: Konzeption eines Antrags</a:t>
            </a:r>
          </a:p>
        </p:txBody>
      </p:sp>
    </p:spTree>
    <p:extLst>
      <p:ext uri="{BB962C8B-B14F-4D97-AF65-F5344CB8AC3E}">
        <p14:creationId xmlns:p14="http://schemas.microsoft.com/office/powerpoint/2010/main" val="3580875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C082DB13-D90B-E974-F364-CDE73D1C2058}"/>
              </a:ext>
            </a:extLst>
          </p:cNvPr>
          <p:cNvSpPr/>
          <p:nvPr/>
        </p:nvSpPr>
        <p:spPr>
          <a:xfrm>
            <a:off x="2030506" y="274320"/>
            <a:ext cx="8229600" cy="548640"/>
          </a:xfrm>
          <a:prstGeom prst="rect">
            <a:avLst/>
          </a:prstGeom>
          <a:noFill/>
          <a:ln/>
        </p:spPr>
        <p:txBody>
          <a:bodyPr wrap="square" rtlCol="0" anchor="ctr"/>
          <a:lstStyle/>
          <a:p>
            <a:pPr marL="0" indent="0">
              <a:buNone/>
            </a:pPr>
            <a:r>
              <a:rPr lang="de-DE" sz="2200" b="1" dirty="0">
                <a:solidFill>
                  <a:srgbClr val="003366"/>
                </a:solidFill>
              </a:rPr>
              <a:t>Generelle Punkte zum Prompt-Engineering</a:t>
            </a:r>
          </a:p>
        </p:txBody>
      </p:sp>
      <p:sp>
        <p:nvSpPr>
          <p:cNvPr id="3" name="Textfeld 2">
            <a:extLst>
              <a:ext uri="{FF2B5EF4-FFF2-40B4-BE49-F238E27FC236}">
                <a16:creationId xmlns:a16="http://schemas.microsoft.com/office/drawing/2014/main" id="{64D32679-9BFC-B0CD-EBC1-D86F71F9B214}"/>
              </a:ext>
            </a:extLst>
          </p:cNvPr>
          <p:cNvSpPr txBox="1"/>
          <p:nvPr/>
        </p:nvSpPr>
        <p:spPr>
          <a:xfrm>
            <a:off x="220494" y="1245002"/>
            <a:ext cx="8119173" cy="3214726"/>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Aufgabe klar formulieren:</a:t>
            </a:r>
            <a:r>
              <a:rPr lang="de-DE" sz="1800" dirty="0">
                <a:effectLst/>
                <a:latin typeface="Aptos" panose="020B0004020202020204" pitchFamily="34" charset="0"/>
                <a:ea typeface="Aptos" panose="020B0004020202020204" pitchFamily="34" charset="0"/>
                <a:cs typeface="Times New Roman" panose="02020603050405020304" pitchFamily="18" charset="0"/>
              </a:rPr>
              <a:t> Sag präzise, </a:t>
            </a:r>
            <a:r>
              <a:rPr lang="de-DE" sz="1800" i="1" dirty="0">
                <a:effectLst/>
                <a:latin typeface="Aptos" panose="020B0004020202020204" pitchFamily="34" charset="0"/>
                <a:ea typeface="Aptos" panose="020B0004020202020204" pitchFamily="34" charset="0"/>
                <a:cs typeface="Times New Roman" panose="02020603050405020304" pitchFamily="18" charset="0"/>
              </a:rPr>
              <a:t>was</a:t>
            </a:r>
            <a:r>
              <a:rPr lang="de-DE" sz="1800" dirty="0">
                <a:effectLst/>
                <a:latin typeface="Aptos" panose="020B0004020202020204" pitchFamily="34" charset="0"/>
                <a:ea typeface="Aptos" panose="020B0004020202020204" pitchFamily="34" charset="0"/>
                <a:cs typeface="Times New Roman" panose="02020603050405020304" pitchFamily="18" charset="0"/>
              </a:rPr>
              <a:t> entstehen soll (Abschnitt, Format, Länge, Sprache, Zielkriterium: Excellence/Impact/Implementation).</a:t>
            </a:r>
          </a:p>
          <a:p>
            <a:pPr marL="285750" indent="-285750">
              <a:lnSpc>
                <a:spcPct val="107000"/>
              </a:lnSpc>
              <a:spcAft>
                <a:spcPts val="800"/>
              </a:spcAft>
              <a:buFont typeface="Arial" panose="020B0604020202020204" pitchFamily="34" charset="0"/>
              <a:buChar char="•"/>
            </a:pPr>
            <a:r>
              <a:rPr lang="de-DE" b="1" dirty="0">
                <a:latin typeface="Aptos" panose="020B0004020202020204" pitchFamily="34" charset="0"/>
                <a:ea typeface="Aptos" panose="020B0004020202020204" pitchFamily="34" charset="0"/>
                <a:cs typeface="Times New Roman" panose="02020603050405020304" pitchFamily="18" charset="0"/>
              </a:rPr>
              <a:t>K</a:t>
            </a:r>
            <a:r>
              <a:rPr lang="de-DE" sz="1800" b="1" dirty="0">
                <a:effectLst/>
                <a:latin typeface="Aptos" panose="020B0004020202020204" pitchFamily="34" charset="0"/>
                <a:ea typeface="Aptos" panose="020B0004020202020204" pitchFamily="34" charset="0"/>
                <a:cs typeface="Times New Roman" panose="02020603050405020304" pitchFamily="18" charset="0"/>
              </a:rPr>
              <a:t>ontext:</a:t>
            </a:r>
            <a:r>
              <a:rPr lang="de-DE" sz="1800" dirty="0">
                <a:effectLst/>
                <a:latin typeface="Aptos" panose="020B0004020202020204" pitchFamily="34" charset="0"/>
                <a:ea typeface="Aptos" panose="020B0004020202020204" pitchFamily="34" charset="0"/>
                <a:cs typeface="Times New Roman" panose="02020603050405020304" pitchFamily="18" charset="0"/>
              </a:rPr>
              <a:t> Gib der KI den nötigen Hintergrund. Das ist normalerweise besser, als sie selbst im Internet recherchieren zu lassen.</a:t>
            </a:r>
          </a:p>
          <a:p>
            <a:pPr marL="28575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Learning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by</a:t>
            </a:r>
            <a:r>
              <a:rPr lang="de-DE" sz="1800" b="1"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err="1">
                <a:effectLst/>
                <a:latin typeface="Aptos" panose="020B0004020202020204" pitchFamily="34" charset="0"/>
                <a:ea typeface="Aptos" panose="020B0004020202020204" pitchFamily="34" charset="0"/>
                <a:cs typeface="Times New Roman" panose="02020603050405020304" pitchFamily="18" charset="0"/>
              </a:rPr>
              <a:t>doing</a:t>
            </a:r>
            <a:r>
              <a:rPr lang="de-DE" sz="1800" b="1"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 Prompts Engineering ist eine Kunst. </a:t>
            </a:r>
            <a:r>
              <a:rPr lang="de-DE" dirty="0">
                <a:latin typeface="Aptos" panose="020B0004020202020204" pitchFamily="34" charset="0"/>
                <a:ea typeface="Aptos" panose="020B0004020202020204" pitchFamily="34" charset="0"/>
                <a:cs typeface="Times New Roman" panose="02020603050405020304" pitchFamily="18" charset="0"/>
              </a:rPr>
              <a:t>Man wird mit der Zeit besser.</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2540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Inhaltsplatzhalter 2">
            <a:extLst>
              <a:ext uri="{FF2B5EF4-FFF2-40B4-BE49-F238E27FC236}">
                <a16:creationId xmlns:a16="http://schemas.microsoft.com/office/drawing/2014/main" id="{FC13E6E3-99FA-8367-2A4D-9C3EB327F887}"/>
              </a:ext>
            </a:extLst>
          </p:cNvPr>
          <p:cNvSpPr>
            <a:spLocks noGrp="1"/>
          </p:cNvSpPr>
          <p:nvPr>
            <p:ph idx="1"/>
          </p:nvPr>
        </p:nvSpPr>
        <p:spPr>
          <a:xfrm>
            <a:off x="457200" y="822960"/>
            <a:ext cx="8229600" cy="3541517"/>
          </a:xfrm>
        </p:spPr>
        <p:txBody>
          <a:bodyPr>
            <a:normAutofit fontScale="85000" lnSpcReduction="20000"/>
          </a:bodyPr>
          <a:lstStyle/>
          <a:p>
            <a:endParaRPr lang="de-DE" b="1" dirty="0"/>
          </a:p>
          <a:p>
            <a:endParaRPr lang="de-DE" sz="1900" b="1" dirty="0"/>
          </a:p>
          <a:p>
            <a:pPr marL="0" indent="0">
              <a:buNone/>
            </a:pPr>
            <a:r>
              <a:rPr lang="de-DE" sz="1900" b="1" dirty="0"/>
              <a:t>Vor dem Prompten</a:t>
            </a:r>
            <a:endParaRPr lang="de-DE" sz="1900" dirty="0"/>
          </a:p>
          <a:p>
            <a:pPr>
              <a:buFont typeface="Arial" panose="020B0604020202020204" pitchFamily="34" charset="0"/>
              <a:buChar char="•"/>
            </a:pPr>
            <a:r>
              <a:rPr lang="de-DE" sz="1900" b="1" dirty="0"/>
              <a:t>Inhalt klassifizieren:</a:t>
            </a:r>
            <a:r>
              <a:rPr lang="de-DE" sz="1900" dirty="0"/>
              <a:t> öffentlich / intern / vertraulich (Partnerdaten, Budgets, IP, personenbezogene Daten)</a:t>
            </a:r>
          </a:p>
          <a:p>
            <a:pPr>
              <a:buFont typeface="Arial" panose="020B0604020202020204" pitchFamily="34" charset="0"/>
              <a:buChar char="•"/>
            </a:pPr>
            <a:r>
              <a:rPr lang="de-DE" sz="1900" b="1" dirty="0"/>
              <a:t>Tool-Auswahl passend zur Klasse:</a:t>
            </a:r>
            <a:r>
              <a:rPr lang="de-DE" sz="1900" dirty="0"/>
              <a:t> Vorsicht mit vertraulichen Informationen</a:t>
            </a:r>
          </a:p>
          <a:p>
            <a:pPr>
              <a:buFont typeface="Arial" panose="020B0604020202020204" pitchFamily="34" charset="0"/>
              <a:buChar char="•"/>
            </a:pPr>
            <a:r>
              <a:rPr lang="de-DE" sz="1900" b="1" dirty="0"/>
              <a:t>Ziel definieren:</a:t>
            </a:r>
            <a:r>
              <a:rPr lang="de-DE" sz="1900" dirty="0"/>
              <a:t> Struktur, Stil, Kürzen, Logik prüfen </a:t>
            </a:r>
          </a:p>
          <a:p>
            <a:pPr marL="0" indent="0">
              <a:buNone/>
            </a:pPr>
            <a:r>
              <a:rPr lang="de-DE" sz="1900" b="1" dirty="0"/>
              <a:t>Während der Nutzung</a:t>
            </a:r>
            <a:endParaRPr lang="de-DE" sz="1900" dirty="0"/>
          </a:p>
          <a:p>
            <a:pPr>
              <a:buFont typeface="Arial" panose="020B0604020202020204" pitchFamily="34" charset="0"/>
              <a:buChar char="•"/>
            </a:pPr>
            <a:r>
              <a:rPr lang="de-DE" sz="1900" b="1" dirty="0"/>
              <a:t>Kein Copy-Paste von sensiblen Rohdaten</a:t>
            </a:r>
            <a:r>
              <a:rPr lang="de-DE" sz="1900" dirty="0"/>
              <a:t> (z. B. unveröffentlichte Ergebnisse, CV-Details, Angebotskonditionen, etc.)</a:t>
            </a:r>
          </a:p>
          <a:p>
            <a:pPr>
              <a:buFont typeface="Arial" panose="020B0604020202020204" pitchFamily="34" charset="0"/>
              <a:buChar char="•"/>
            </a:pPr>
            <a:r>
              <a:rPr lang="de-DE" sz="1900" b="1" dirty="0" err="1"/>
              <a:t>Prompting</a:t>
            </a:r>
            <a:r>
              <a:rPr lang="de-DE" sz="1900" b="1" dirty="0"/>
              <a:t> sauber:</a:t>
            </a:r>
            <a:r>
              <a:rPr lang="de-DE" sz="1900" dirty="0"/>
              <a:t> Kontext + Anforderungen + gewünschtes Format </a:t>
            </a:r>
          </a:p>
          <a:p>
            <a:pPr marL="0" indent="0">
              <a:buNone/>
            </a:pPr>
            <a:r>
              <a:rPr lang="de-DE" sz="1900" b="1" dirty="0"/>
              <a:t>Nach dem Output</a:t>
            </a:r>
            <a:endParaRPr lang="de-DE" sz="1900" dirty="0"/>
          </a:p>
          <a:p>
            <a:pPr>
              <a:buFont typeface="Arial" panose="020B0604020202020204" pitchFamily="34" charset="0"/>
              <a:buChar char="•"/>
            </a:pPr>
            <a:r>
              <a:rPr lang="de-DE" sz="1900" b="1" dirty="0"/>
              <a:t>Faktencheck:</a:t>
            </a:r>
            <a:r>
              <a:rPr lang="de-DE" sz="1900" dirty="0"/>
              <a:t> Zahlen, Claims, Referenzen, Call-Details gegen Originalquellen prüfen</a:t>
            </a:r>
          </a:p>
          <a:p>
            <a:pPr>
              <a:buFont typeface="Arial" panose="020B0604020202020204" pitchFamily="34" charset="0"/>
              <a:buChar char="•"/>
            </a:pPr>
            <a:r>
              <a:rPr lang="de-DE" sz="1900" b="1" dirty="0"/>
              <a:t>Transparenz / Dokumentation:</a:t>
            </a:r>
            <a:r>
              <a:rPr lang="de-DE" sz="1900" dirty="0"/>
              <a:t> kurz festhalten </a:t>
            </a:r>
            <a:r>
              <a:rPr lang="de-DE" sz="1900" i="1" dirty="0"/>
              <a:t>welches Tool wofür</a:t>
            </a:r>
            <a:r>
              <a:rPr lang="de-DE" sz="1900" dirty="0"/>
              <a:t> (für mögliche Offenlegung im Antrag)</a:t>
            </a:r>
          </a:p>
          <a:p>
            <a:pPr marL="0" indent="0">
              <a:buNone/>
            </a:pPr>
            <a:endParaRPr lang="de-DE" dirty="0"/>
          </a:p>
        </p:txBody>
      </p:sp>
      <p:sp>
        <p:nvSpPr>
          <p:cNvPr id="10" name="Text 0">
            <a:extLst>
              <a:ext uri="{FF2B5EF4-FFF2-40B4-BE49-F238E27FC236}">
                <a16:creationId xmlns:a16="http://schemas.microsoft.com/office/drawing/2014/main" id="{4C3A9BCA-A277-CACA-B75F-AF8576059132}"/>
              </a:ext>
            </a:extLst>
          </p:cNvPr>
          <p:cNvSpPr/>
          <p:nvPr/>
        </p:nvSpPr>
        <p:spPr>
          <a:xfrm>
            <a:off x="2402732" y="183528"/>
            <a:ext cx="8229600" cy="548640"/>
          </a:xfrm>
          <a:prstGeom prst="rect">
            <a:avLst/>
          </a:prstGeom>
          <a:noFill/>
          <a:ln/>
        </p:spPr>
        <p:txBody>
          <a:bodyPr wrap="square" rtlCol="0" anchor="ctr"/>
          <a:lstStyle/>
          <a:p>
            <a:pPr marL="0" indent="0">
              <a:buNone/>
            </a:pPr>
            <a:r>
              <a:rPr lang="de-DE" sz="2200" b="1" dirty="0">
                <a:solidFill>
                  <a:srgbClr val="003366"/>
                </a:solidFill>
              </a:rPr>
              <a:t>Checkliste</a:t>
            </a:r>
          </a:p>
        </p:txBody>
      </p:sp>
    </p:spTree>
    <p:extLst>
      <p:ext uri="{BB962C8B-B14F-4D97-AF65-F5344CB8AC3E}">
        <p14:creationId xmlns:p14="http://schemas.microsoft.com/office/powerpoint/2010/main" val="127813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solidFill>
                  <a:schemeClr val="accent1"/>
                </a:solidFill>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Diskussion</a:t>
            </a:r>
            <a:endParaRPr lang="de-DE"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666904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9F979FDE-3800-A00B-A0BD-60D6A17A9FD7}"/>
              </a:ext>
            </a:extLst>
          </p:cNvPr>
          <p:cNvSpPr/>
          <p:nvPr/>
        </p:nvSpPr>
        <p:spPr>
          <a:xfrm>
            <a:off x="1889310" y="355002"/>
            <a:ext cx="6420971" cy="548640"/>
          </a:xfrm>
          <a:prstGeom prst="rect">
            <a:avLst/>
          </a:prstGeom>
          <a:noFill/>
          <a:ln/>
        </p:spPr>
        <p:txBody>
          <a:bodyPr wrap="square" rtlCol="0" anchor="ctr"/>
          <a:lstStyle/>
          <a:p>
            <a:pPr marL="0" indent="0">
              <a:buNone/>
            </a:pPr>
            <a:r>
              <a:rPr lang="en-US" sz="2200" b="1" dirty="0">
                <a:solidFill>
                  <a:srgbClr val="003366"/>
                </a:solidFill>
              </a:rPr>
              <a:t>„Living guidelines on the responsible use of generative AI in research“  - Was </a:t>
            </a:r>
            <a:r>
              <a:rPr lang="en-US" sz="2200" b="1" dirty="0" err="1">
                <a:solidFill>
                  <a:srgbClr val="003366"/>
                </a:solidFill>
              </a:rPr>
              <a:t>ist</a:t>
            </a:r>
            <a:r>
              <a:rPr lang="en-US" sz="2200" b="1" dirty="0">
                <a:solidFill>
                  <a:srgbClr val="003366"/>
                </a:solidFill>
              </a:rPr>
              <a:t> relevant?</a:t>
            </a:r>
            <a:endParaRPr lang="en-US" sz="2200" dirty="0"/>
          </a:p>
        </p:txBody>
      </p:sp>
      <p:sp>
        <p:nvSpPr>
          <p:cNvPr id="3" name="Textfeld 2">
            <a:extLst>
              <a:ext uri="{FF2B5EF4-FFF2-40B4-BE49-F238E27FC236}">
                <a16:creationId xmlns:a16="http://schemas.microsoft.com/office/drawing/2014/main" id="{43B5FC7E-3AC0-1535-B3DC-09664781BB28}"/>
              </a:ext>
            </a:extLst>
          </p:cNvPr>
          <p:cNvSpPr txBox="1"/>
          <p:nvPr/>
        </p:nvSpPr>
        <p:spPr>
          <a:xfrm>
            <a:off x="236706" y="1134805"/>
            <a:ext cx="8670587" cy="3910045"/>
          </a:xfrm>
          <a:prstGeom prst="rect">
            <a:avLst/>
          </a:prstGeom>
          <a:noFill/>
        </p:spPr>
        <p:txBody>
          <a:bodyPr wrap="square">
            <a:spAutoFit/>
          </a:bodyPr>
          <a:lstStyle/>
          <a:p>
            <a:pPr>
              <a:lnSpc>
                <a:spcPct val="107000"/>
              </a:lnSpc>
              <a:spcAft>
                <a:spcPts val="800"/>
              </a:spcAft>
            </a:pPr>
            <a:r>
              <a:rPr lang="de-DE" sz="1800" b="1" dirty="0">
                <a:effectLst/>
                <a:latin typeface="Aptos" panose="020B0004020202020204" pitchFamily="34" charset="0"/>
                <a:ea typeface="Aptos" panose="020B0004020202020204" pitchFamily="34" charset="0"/>
                <a:cs typeface="Times New Roman" panose="02020603050405020304" pitchFamily="18" charset="0"/>
              </a:rPr>
              <a:t>Relevante Aussagen aus der EU-Leitlinie (Apr 2025)</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Disclosure:</a:t>
            </a:r>
            <a:r>
              <a:rPr lang="de-DE" sz="1800" dirty="0">
                <a:effectLst/>
                <a:latin typeface="Aptos" panose="020B0004020202020204" pitchFamily="34" charset="0"/>
                <a:ea typeface="Aptos" panose="020B0004020202020204" pitchFamily="34" charset="0"/>
                <a:cs typeface="Times New Roman" panose="02020603050405020304" pitchFamily="18" charset="0"/>
              </a:rPr>
              <a:t> Antragstellende sollen </a:t>
            </a:r>
            <a:r>
              <a:rPr lang="de-DE" sz="1800" b="1" dirty="0">
                <a:effectLst/>
                <a:latin typeface="Aptos" panose="020B0004020202020204" pitchFamily="34" charset="0"/>
                <a:ea typeface="Aptos" panose="020B0004020202020204" pitchFamily="34" charset="0"/>
                <a:cs typeface="Times New Roman" panose="02020603050405020304" pitchFamily="18" charset="0"/>
              </a:rPr>
              <a:t>substantielle AI-Nutzung</a:t>
            </a:r>
            <a:r>
              <a:rPr lang="de-DE" sz="1800" dirty="0">
                <a:effectLst/>
                <a:latin typeface="Aptos" panose="020B0004020202020204" pitchFamily="34" charset="0"/>
                <a:ea typeface="Aptos" panose="020B0004020202020204" pitchFamily="34" charset="0"/>
                <a:cs typeface="Times New Roman" panose="02020603050405020304" pitchFamily="18" charset="0"/>
              </a:rPr>
              <a:t> zur Antragserstellung </a:t>
            </a:r>
            <a:r>
              <a:rPr lang="de-DE" sz="1800" b="1" dirty="0">
                <a:effectLst/>
                <a:latin typeface="Aptos" panose="020B0004020202020204" pitchFamily="34" charset="0"/>
                <a:ea typeface="Aptos" panose="020B0004020202020204" pitchFamily="34" charset="0"/>
                <a:cs typeface="Times New Roman" panose="02020603050405020304" pitchFamily="18" charset="0"/>
              </a:rPr>
              <a:t>offenlegen</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err="1">
                <a:effectLst/>
                <a:latin typeface="Aptos" panose="020B0004020202020204" pitchFamily="34" charset="0"/>
                <a:ea typeface="Aptos" panose="020B0004020202020204" pitchFamily="34" charset="0"/>
                <a:cs typeface="Times New Roman" panose="02020603050405020304" pitchFamily="18" charset="0"/>
              </a:rPr>
              <a:t>Accountability</a:t>
            </a:r>
            <a:r>
              <a:rPr lang="de-DE" sz="1800" b="1" dirty="0">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 Qualität, Fakten, Zitate bleiben </a:t>
            </a:r>
            <a:r>
              <a:rPr lang="de-DE" sz="1800" b="1" dirty="0">
                <a:effectLst/>
                <a:latin typeface="Aptos" panose="020B0004020202020204" pitchFamily="34" charset="0"/>
                <a:ea typeface="Aptos" panose="020B0004020202020204" pitchFamily="34" charset="0"/>
                <a:cs typeface="Times New Roman" panose="02020603050405020304" pitchFamily="18" charset="0"/>
              </a:rPr>
              <a:t>Menschen-Verantwortung</a:t>
            </a:r>
            <a:r>
              <a:rPr lang="de-DE" sz="1800" dirty="0">
                <a:effectLst/>
                <a:latin typeface="Aptos" panose="020B0004020202020204" pitchFamily="34" charset="0"/>
                <a:ea typeface="Aptos" panose="020B0004020202020204" pitchFamily="34" charset="0"/>
                <a:cs typeface="Times New Roman" panose="02020603050405020304" pitchFamily="18" charset="0"/>
              </a:rPr>
              <a:t> (KI kann Fehler erfinden). (</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Fact-check ist essenziell!</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Datenschutz:</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a:effectLst/>
                <a:latin typeface="Aptos" panose="020B0004020202020204" pitchFamily="34" charset="0"/>
                <a:ea typeface="Aptos" panose="020B0004020202020204" pitchFamily="34" charset="0"/>
                <a:cs typeface="Times New Roman" panose="02020603050405020304" pitchFamily="18" charset="0"/>
              </a:rPr>
              <a:t>Keine sensiblen/unveröffentlichten Daten</a:t>
            </a:r>
            <a:r>
              <a:rPr lang="de-DE" sz="1800" dirty="0">
                <a:effectLst/>
                <a:latin typeface="Aptos" panose="020B0004020202020204" pitchFamily="34" charset="0"/>
                <a:ea typeface="Aptos" panose="020B0004020202020204" pitchFamily="34" charset="0"/>
                <a:cs typeface="Times New Roman" panose="02020603050405020304" pitchFamily="18" charset="0"/>
              </a:rPr>
              <a:t> in unkontrollierte Tools eingeben. (</a:t>
            </a:r>
            <a:r>
              <a:rPr lang="de-DE" dirty="0">
                <a:solidFill>
                  <a:srgbClr val="FF0000"/>
                </a:solidFill>
                <a:latin typeface="Aptos" panose="020B0004020202020204" pitchFamily="34" charset="0"/>
                <a:ea typeface="Aptos" panose="020B0004020202020204" pitchFamily="34" charset="0"/>
                <a:cs typeface="Times New Roman" panose="02020603050405020304" pitchFamily="18" charset="0"/>
              </a:rPr>
              <a:t>KI Firmen haben prinzipiell Zugriff auf die Daten</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de-DE" sz="1800" b="1" dirty="0">
                <a:effectLst/>
                <a:latin typeface="Aptos" panose="020B0004020202020204" pitchFamily="34" charset="0"/>
                <a:ea typeface="Aptos" panose="020B0004020202020204" pitchFamily="34" charset="0"/>
                <a:cs typeface="Times New Roman" panose="02020603050405020304" pitchFamily="18" charset="0"/>
              </a:rPr>
              <a:t>Rote Linie:</a:t>
            </a:r>
            <a:r>
              <a:rPr lang="de-DE" sz="1800" dirty="0">
                <a:effectLst/>
                <a:latin typeface="Aptos" panose="020B0004020202020204" pitchFamily="34" charset="0"/>
                <a:ea typeface="Aptos" panose="020B0004020202020204" pitchFamily="34" charset="0"/>
                <a:cs typeface="Times New Roman" panose="02020603050405020304" pitchFamily="18" charset="0"/>
              </a:rPr>
              <a:t> AI nicht </a:t>
            </a:r>
            <a:r>
              <a:rPr lang="de-DE" sz="1800" b="1" dirty="0">
                <a:effectLst/>
                <a:latin typeface="Aptos" panose="020B0004020202020204" pitchFamily="34" charset="0"/>
                <a:ea typeface="Aptos" panose="020B0004020202020204" pitchFamily="34" charset="0"/>
                <a:cs typeface="Times New Roman" panose="02020603050405020304" pitchFamily="18" charset="0"/>
              </a:rPr>
              <a:t>substanziell</a:t>
            </a:r>
            <a:r>
              <a:rPr lang="de-DE" sz="1800" dirty="0">
                <a:effectLst/>
                <a:latin typeface="Aptos" panose="020B0004020202020204" pitchFamily="34" charset="0"/>
                <a:ea typeface="Aptos" panose="020B0004020202020204" pitchFamily="34" charset="0"/>
                <a:cs typeface="Times New Roman" panose="02020603050405020304" pitchFamily="18" charset="0"/>
              </a:rPr>
              <a:t> für </a:t>
            </a:r>
            <a:r>
              <a:rPr lang="de-DE" sz="1800" b="1" dirty="0">
                <a:effectLst/>
                <a:latin typeface="Aptos" panose="020B0004020202020204" pitchFamily="34" charset="0"/>
                <a:ea typeface="Aptos" panose="020B0004020202020204" pitchFamily="34" charset="0"/>
                <a:cs typeface="Times New Roman" panose="02020603050405020304" pitchFamily="18" charset="0"/>
              </a:rPr>
              <a:t>Begutachtung/Evaluation</a:t>
            </a:r>
            <a:r>
              <a:rPr lang="de-DE" sz="1800" dirty="0">
                <a:effectLst/>
                <a:latin typeface="Aptos" panose="020B0004020202020204" pitchFamily="34" charset="0"/>
                <a:ea typeface="Aptos" panose="020B0004020202020204" pitchFamily="34" charset="0"/>
                <a:cs typeface="Times New Roman" panose="02020603050405020304" pitchFamily="18" charset="0"/>
              </a:rPr>
              <a:t> von Anträgen nutzen. (</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„Hey </a:t>
            </a:r>
            <a:r>
              <a:rPr lang="de-DE" sz="1800" dirty="0" err="1">
                <a:solidFill>
                  <a:srgbClr val="FF0000"/>
                </a:solidFill>
                <a:effectLst/>
                <a:latin typeface="Aptos" panose="020B0004020202020204" pitchFamily="34" charset="0"/>
                <a:ea typeface="Aptos" panose="020B0004020202020204" pitchFamily="34" charset="0"/>
                <a:cs typeface="Times New Roman" panose="02020603050405020304" pitchFamily="18" charset="0"/>
              </a:rPr>
              <a:t>ChatGPT</a:t>
            </a:r>
            <a:r>
              <a:rPr lang="de-DE" sz="18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ist dieser Antrag gut?“</a:t>
            </a:r>
            <a:r>
              <a:rPr lang="de-DE" sz="18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de-DE" sz="18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endParaRPr lang="de-DE" sz="15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48027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2" name="Ellipse 1">
            <a:extLst>
              <a:ext uri="{FF2B5EF4-FFF2-40B4-BE49-F238E27FC236}">
                <a16:creationId xmlns:a16="http://schemas.microsoft.com/office/drawing/2014/main" id="{14031B64-2EF8-4FA6-B6E3-FD3C54F3C961}"/>
              </a:ext>
            </a:extLst>
          </p:cNvPr>
          <p:cNvSpPr/>
          <p:nvPr/>
        </p:nvSpPr>
        <p:spPr>
          <a:xfrm>
            <a:off x="1687132" y="3284113"/>
            <a:ext cx="515155" cy="321866"/>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5" name="Textfeld 4">
            <a:extLst>
              <a:ext uri="{FF2B5EF4-FFF2-40B4-BE49-F238E27FC236}">
                <a16:creationId xmlns:a16="http://schemas.microsoft.com/office/drawing/2014/main" id="{335D3AB2-3CC4-0A31-F419-E66E1F0EFE3A}"/>
              </a:ext>
            </a:extLst>
          </p:cNvPr>
          <p:cNvSpPr txBox="1"/>
          <p:nvPr/>
        </p:nvSpPr>
        <p:spPr>
          <a:xfrm>
            <a:off x="131314" y="1163220"/>
            <a:ext cx="8881372" cy="2156744"/>
          </a:xfrm>
          <a:prstGeom prst="rect">
            <a:avLst/>
          </a:prstGeom>
          <a:noFill/>
        </p:spPr>
        <p:txBody>
          <a:bodyPr wrap="square">
            <a:spAutoFit/>
          </a:bodyPr>
          <a:lstStyle/>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Verwendung der KI offenlegen.</a:t>
            </a:r>
            <a:r>
              <a:rPr lang="de-DE" sz="1800" dirty="0">
                <a:effectLst/>
                <a:latin typeface="Aptos" panose="020B0004020202020204" pitchFamily="34" charset="0"/>
                <a:ea typeface="Aptos" panose="020B0004020202020204" pitchFamily="34" charset="0"/>
                <a:cs typeface="Times New Roman" panose="02020603050405020304" pitchFamily="18" charset="0"/>
              </a:rPr>
              <a:t> (z. B. </a:t>
            </a:r>
            <a:r>
              <a:rPr lang="de-DE" dirty="0"/>
              <a:t>als kurzer Hinweis gleich am Anfang von Part B)</a:t>
            </a:r>
            <a:endParaRPr lang="de-DE" sz="1800" b="1"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Inhalte prüfen:</a:t>
            </a:r>
            <a:r>
              <a:rPr lang="de-DE" sz="1800" dirty="0">
                <a:effectLst/>
                <a:latin typeface="Aptos" panose="020B0004020202020204" pitchFamily="34" charset="0"/>
                <a:ea typeface="Aptos" panose="020B0004020202020204" pitchFamily="34" charset="0"/>
                <a:cs typeface="Times New Roman" panose="02020603050405020304" pitchFamily="18" charset="0"/>
              </a:rPr>
              <a:t> KI-Texte und Zitate auf </a:t>
            </a:r>
            <a:r>
              <a:rPr lang="de-DE" sz="1800" b="1" dirty="0">
                <a:effectLst/>
                <a:latin typeface="Aptos" panose="020B0004020202020204" pitchFamily="34" charset="0"/>
                <a:ea typeface="Aptos" panose="020B0004020202020204" pitchFamily="34" charset="0"/>
                <a:cs typeface="Times New Roman" panose="02020603050405020304" pitchFamily="18" charset="0"/>
              </a:rPr>
              <a:t>Richtigkeit, Konsistenz und Angemessenheit</a:t>
            </a:r>
            <a:r>
              <a:rPr lang="de-DE" sz="1800" dirty="0">
                <a:effectLst/>
                <a:latin typeface="Aptos" panose="020B0004020202020204" pitchFamily="34" charset="0"/>
                <a:ea typeface="Aptos" panose="020B0004020202020204" pitchFamily="34" charset="0"/>
                <a:cs typeface="Times New Roman" panose="02020603050405020304" pitchFamily="18" charset="0"/>
              </a:rPr>
              <a:t> prüfen und korrigieren.</a:t>
            </a:r>
          </a:p>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Quellen sauber belegen:</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a:effectLst/>
                <a:latin typeface="Aptos" panose="020B0004020202020204" pitchFamily="34" charset="0"/>
                <a:ea typeface="Aptos" panose="020B0004020202020204" pitchFamily="34" charset="0"/>
                <a:cs typeface="Times New Roman" panose="02020603050405020304" pitchFamily="18" charset="0"/>
              </a:rPr>
              <a:t>Alle Aussagen/Zitate belegen</a:t>
            </a:r>
            <a:r>
              <a:rPr lang="de-DE" sz="1800" dirty="0">
                <a:effectLst/>
                <a:latin typeface="Aptos" panose="020B0004020202020204" pitchFamily="34" charset="0"/>
                <a:ea typeface="Aptos" panose="020B0004020202020204" pitchFamily="34" charset="0"/>
                <a:cs typeface="Times New Roman" panose="02020603050405020304" pitchFamily="18" charset="0"/>
              </a:rPr>
              <a:t>, auch wenn sie mit KI erstellt wurden.</a:t>
            </a:r>
          </a:p>
          <a:p>
            <a:pPr marL="285750" lvl="0" indent="-285750">
              <a:lnSpc>
                <a:spcPct val="107000"/>
              </a:lnSpc>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Plagiate vermeiden:</a:t>
            </a:r>
            <a:r>
              <a:rPr lang="de-DE" sz="1800" dirty="0">
                <a:effectLst/>
                <a:latin typeface="Aptos" panose="020B0004020202020204" pitchFamily="34" charset="0"/>
                <a:ea typeface="Aptos" panose="020B0004020202020204" pitchFamily="34" charset="0"/>
                <a:cs typeface="Times New Roman" panose="02020603050405020304" pitchFamily="18" charset="0"/>
              </a:rPr>
              <a:t> Prüfen, ob KI </a:t>
            </a:r>
            <a:r>
              <a:rPr lang="de-DE" sz="1800" b="1" dirty="0">
                <a:effectLst/>
                <a:latin typeface="Aptos" panose="020B0004020202020204" pitchFamily="34" charset="0"/>
                <a:ea typeface="Aptos" panose="020B0004020202020204" pitchFamily="34" charset="0"/>
                <a:cs typeface="Times New Roman" panose="02020603050405020304" pitchFamily="18" charset="0"/>
              </a:rPr>
              <a:t>fremde Texte übernommen</a:t>
            </a:r>
            <a:r>
              <a:rPr lang="de-DE" sz="1800" dirty="0">
                <a:effectLst/>
                <a:latin typeface="Aptos" panose="020B0004020202020204" pitchFamily="34" charset="0"/>
                <a:ea typeface="Aptos" panose="020B0004020202020204" pitchFamily="34" charset="0"/>
                <a:cs typeface="Times New Roman" panose="02020603050405020304" pitchFamily="18" charset="0"/>
              </a:rPr>
              <a:t> hat.</a:t>
            </a:r>
          </a:p>
          <a:p>
            <a:pPr marL="285750" lvl="0" indent="-285750">
              <a:lnSpc>
                <a:spcPct val="107000"/>
              </a:lnSpc>
              <a:spcAft>
                <a:spcPts val="800"/>
              </a:spcAft>
              <a:buFont typeface="Arial" panose="020B0604020202020204" pitchFamily="34" charset="0"/>
              <a:buChar char="•"/>
            </a:pPr>
            <a:r>
              <a:rPr lang="de-DE" sz="1800" b="1" dirty="0">
                <a:effectLst/>
                <a:latin typeface="Aptos" panose="020B0004020202020204" pitchFamily="34" charset="0"/>
                <a:ea typeface="Aptos" panose="020B0004020202020204" pitchFamily="34" charset="0"/>
                <a:cs typeface="Times New Roman" panose="02020603050405020304" pitchFamily="18" charset="0"/>
              </a:rPr>
              <a:t>Grenzen der KI berücksichtigen:</a:t>
            </a:r>
            <a:r>
              <a:rPr lang="de-DE" sz="1800" dirty="0">
                <a:effectLst/>
                <a:latin typeface="Aptos" panose="020B0004020202020204" pitchFamily="34" charset="0"/>
                <a:ea typeface="Aptos" panose="020B0004020202020204" pitchFamily="34" charset="0"/>
                <a:cs typeface="Times New Roman" panose="02020603050405020304" pitchFamily="18" charset="0"/>
              </a:rPr>
              <a:t> </a:t>
            </a:r>
            <a:r>
              <a:rPr lang="de-DE" sz="1800" b="1" dirty="0">
                <a:effectLst/>
                <a:latin typeface="Aptos" panose="020B0004020202020204" pitchFamily="34" charset="0"/>
                <a:ea typeface="Aptos" panose="020B0004020202020204" pitchFamily="34" charset="0"/>
                <a:cs typeface="Times New Roman" panose="02020603050405020304" pitchFamily="18" charset="0"/>
              </a:rPr>
              <a:t>Bias, Fehler und Wissenslücken</a:t>
            </a:r>
            <a:r>
              <a:rPr lang="de-DE" sz="1800" dirty="0">
                <a:effectLst/>
                <a:latin typeface="Aptos" panose="020B0004020202020204" pitchFamily="34" charset="0"/>
                <a:ea typeface="Aptos" panose="020B0004020202020204" pitchFamily="34" charset="0"/>
                <a:cs typeface="Times New Roman" panose="02020603050405020304" pitchFamily="18" charset="0"/>
              </a:rPr>
              <a:t> einplanen.</a:t>
            </a:r>
          </a:p>
        </p:txBody>
      </p:sp>
      <p:sp>
        <p:nvSpPr>
          <p:cNvPr id="3" name="Text 0">
            <a:extLst>
              <a:ext uri="{FF2B5EF4-FFF2-40B4-BE49-F238E27FC236}">
                <a16:creationId xmlns:a16="http://schemas.microsoft.com/office/drawing/2014/main" id="{A8922C49-302E-7744-6333-502EDA699478}"/>
              </a:ext>
            </a:extLst>
          </p:cNvPr>
          <p:cNvSpPr/>
          <p:nvPr/>
        </p:nvSpPr>
        <p:spPr bwMode="auto">
          <a:xfrm>
            <a:off x="1889310" y="355002"/>
            <a:ext cx="6420971" cy="548640"/>
          </a:xfrm>
          <a:prstGeom prst="rect">
            <a:avLst/>
          </a:prstGeom>
          <a:noFill/>
          <a:ln/>
        </p:spPr>
        <p:txBody>
          <a:bodyPr wrap="square" rtlCol="0" anchor="ctr"/>
          <a:lstStyle/>
          <a:p>
            <a:pPr marL="0" indent="0">
              <a:buNone/>
            </a:pPr>
            <a:r>
              <a:rPr lang="en-US" sz="2200" b="1" dirty="0">
                <a:solidFill>
                  <a:srgbClr val="003366"/>
                </a:solidFill>
              </a:rPr>
              <a:t>„Guidance“ in der Horizon Europe Standard Application Form (Dez 2025)</a:t>
            </a:r>
            <a:endParaRPr lang="en-US" sz="2200" dirty="0"/>
          </a:p>
        </p:txBody>
      </p:sp>
    </p:spTree>
    <p:extLst>
      <p:ext uri="{BB962C8B-B14F-4D97-AF65-F5344CB8AC3E}">
        <p14:creationId xmlns:p14="http://schemas.microsoft.com/office/powerpoint/2010/main" val="1996990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42672" y="1106635"/>
            <a:ext cx="8586993" cy="430887"/>
          </a:xfrm>
        </p:spPr>
        <p:txBody>
          <a:bodyPr>
            <a:normAutofit/>
          </a:bodyPr>
          <a:lstStyle/>
          <a:p>
            <a:pPr>
              <a:defRPr/>
            </a:pPr>
            <a:r>
              <a:rPr lang="de-DE" sz="2200" b="1" dirty="0"/>
              <a:t>„</a:t>
            </a:r>
            <a:r>
              <a:rPr lang="de-DE" sz="2200" b="1" dirty="0" err="1"/>
              <a:t>Guidance</a:t>
            </a:r>
            <a:r>
              <a:rPr lang="de-DE" sz="2200" b="1" dirty="0"/>
              <a:t>“ in der Horizon Europe Standard </a:t>
            </a:r>
            <a:r>
              <a:rPr lang="de-DE" sz="2200" b="1" dirty="0" err="1"/>
              <a:t>Application</a:t>
            </a:r>
            <a:r>
              <a:rPr lang="de-DE" sz="2200" b="1" dirty="0"/>
              <a:t> Form (Dez 2025)</a:t>
            </a:r>
            <a:endParaRPr sz="2200" b="1" dirty="0"/>
          </a:p>
        </p:txBody>
      </p:sp>
      <p:sp>
        <p:nvSpPr>
          <p:cNvPr id="10" name="Rechteck 9"/>
          <p:cNvSpPr/>
          <p:nvPr/>
        </p:nvSpPr>
        <p:spPr bwMode="auto">
          <a:xfrm>
            <a:off x="1607993" y="4405586"/>
            <a:ext cx="5700316" cy="326405"/>
          </a:xfrm>
          <a:prstGeom prst="rect">
            <a:avLst/>
          </a:prstGeom>
          <a:noFill/>
        </p:spPr>
        <p:txBody>
          <a:bodyPr vertOverflow="overflow" horzOverflow="clip" vert="horz" wrap="square" lIns="91440" tIns="45720" rIns="91440" bIns="45720" numCol="1" spcCol="0" rtlCol="0" fromWordArt="0" anchor="t" anchorCtr="0" forceAA="0" compatLnSpc="0">
            <a:noAutofit/>
          </a:bodyPr>
          <a:lstStyle/>
          <a:p>
            <a:pPr defTabSz="457167">
              <a:defRPr/>
            </a:pPr>
            <a:endParaRPr>
              <a:solidFill>
                <a:prstClr val="black"/>
              </a:solidFill>
              <a:latin typeface="Calibri"/>
              <a:cs typeface="Arial"/>
            </a:endParaRPr>
          </a:p>
        </p:txBody>
      </p:sp>
      <p:sp>
        <p:nvSpPr>
          <p:cNvPr id="6" name="Ellipse 5">
            <a:extLst>
              <a:ext uri="{FF2B5EF4-FFF2-40B4-BE49-F238E27FC236}">
                <a16:creationId xmlns:a16="http://schemas.microsoft.com/office/drawing/2014/main" id="{E6AC5431-138E-4A2F-B951-0AD4419E5B26}"/>
              </a:ext>
            </a:extLst>
          </p:cNvPr>
          <p:cNvSpPr/>
          <p:nvPr/>
        </p:nvSpPr>
        <p:spPr>
          <a:xfrm>
            <a:off x="3966693" y="689020"/>
            <a:ext cx="689020" cy="656822"/>
          </a:xfrm>
          <a:prstGeom prst="ellipse">
            <a:avLst/>
          </a:prstGeom>
        </p:spPr>
        <p:txBody>
          <a:bodyPr wrap="square" lIns="0" tIns="0" rIns="0" bIns="0" rtlCol="0" anchor="ctr" anchorCtr="0">
            <a:noAutofit/>
          </a:bodyPr>
          <a:lstStyle/>
          <a:p>
            <a:pPr algn="ctr">
              <a:lnSpc>
                <a:spcPct val="100000"/>
              </a:lnSpc>
              <a:spcAft>
                <a:spcPts val="0"/>
              </a:spcAft>
            </a:pPr>
            <a:endParaRPr lang="de-DE" sz="1200" b="1" i="0" baseline="0" dirty="0">
              <a:solidFill>
                <a:srgbClr val="FFFFFF"/>
              </a:solidFill>
              <a:latin typeface="BundesSans Office Bold"/>
              <a:cs typeface="BundesSans Office Bold"/>
            </a:endParaRPr>
          </a:p>
        </p:txBody>
      </p:sp>
      <p:sp>
        <p:nvSpPr>
          <p:cNvPr id="3" name="Textfeld 2">
            <a:extLst>
              <a:ext uri="{FF2B5EF4-FFF2-40B4-BE49-F238E27FC236}">
                <a16:creationId xmlns:a16="http://schemas.microsoft.com/office/drawing/2014/main" id="{5EB44B34-3294-46C1-AEFF-F42290791902}"/>
              </a:ext>
            </a:extLst>
          </p:cNvPr>
          <p:cNvSpPr txBox="1"/>
          <p:nvPr/>
        </p:nvSpPr>
        <p:spPr>
          <a:xfrm>
            <a:off x="393270" y="1965240"/>
            <a:ext cx="8197174" cy="1754326"/>
          </a:xfrm>
          <a:prstGeom prst="rect">
            <a:avLst/>
          </a:prstGeom>
          <a:noFill/>
        </p:spPr>
        <p:txBody>
          <a:bodyPr wrap="square" rtlCol="0">
            <a:spAutoFit/>
          </a:bodyPr>
          <a:lstStyle/>
          <a:p>
            <a:r>
              <a:rPr lang="en-US" i="1" dirty="0"/>
              <a:t>“Provide a list of sources used to generate content and citations, including those generated by the AI tool”</a:t>
            </a:r>
          </a:p>
          <a:p>
            <a:endParaRPr lang="de-DE" dirty="0"/>
          </a:p>
          <a:p>
            <a:r>
              <a:rPr lang="de-DE" dirty="0"/>
              <a:t>Was genau bedeutet das? Einfach, dass man für alle Aussagen Quellen angeben sollte? Oder dass man die Quellen angeben muss, die das LLMs zur Textgenerierung verwendet hat (</a:t>
            </a:r>
            <a:r>
              <a:rPr lang="de-DE" i="1" dirty="0"/>
              <a:t>unmöglich</a:t>
            </a:r>
            <a:r>
              <a:rPr lang="de-DE" dirty="0"/>
              <a:t>).</a:t>
            </a:r>
          </a:p>
        </p:txBody>
      </p:sp>
    </p:spTree>
    <p:extLst>
      <p:ext uri="{BB962C8B-B14F-4D97-AF65-F5344CB8AC3E}">
        <p14:creationId xmlns:p14="http://schemas.microsoft.com/office/powerpoint/2010/main" val="2866039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40E143C7-71C7-B0D6-27B2-010B54A945CC}"/>
              </a:ext>
            </a:extLst>
          </p:cNvPr>
          <p:cNvSpPr/>
          <p:nvPr/>
        </p:nvSpPr>
        <p:spPr>
          <a:xfrm>
            <a:off x="2065507" y="274320"/>
            <a:ext cx="8229600" cy="548640"/>
          </a:xfrm>
          <a:prstGeom prst="rect">
            <a:avLst/>
          </a:prstGeom>
          <a:noFill/>
          <a:ln/>
        </p:spPr>
        <p:txBody>
          <a:bodyPr wrap="square" rtlCol="0" anchor="ctr"/>
          <a:lstStyle/>
          <a:p>
            <a:pPr marL="0" indent="0">
              <a:buNone/>
            </a:pPr>
            <a:r>
              <a:rPr lang="en-US" sz="2200" b="1" dirty="0">
                <a:solidFill>
                  <a:srgbClr val="003366"/>
                </a:solidFill>
              </a:rPr>
              <a:t>Blick nach vorn: Von Chatbots zu Agenten</a:t>
            </a:r>
            <a:endParaRPr lang="en-US" sz="2200" dirty="0"/>
          </a:p>
        </p:txBody>
      </p:sp>
      <p:sp>
        <p:nvSpPr>
          <p:cNvPr id="3" name="Text 1">
            <a:extLst>
              <a:ext uri="{FF2B5EF4-FFF2-40B4-BE49-F238E27FC236}">
                <a16:creationId xmlns:a16="http://schemas.microsoft.com/office/drawing/2014/main" id="{DA90E465-6174-D139-471B-EBDA09F7CE7D}"/>
              </a:ext>
            </a:extLst>
          </p:cNvPr>
          <p:cNvSpPr/>
          <p:nvPr/>
        </p:nvSpPr>
        <p:spPr>
          <a:xfrm>
            <a:off x="457200" y="822960"/>
            <a:ext cx="8686800" cy="3840480"/>
          </a:xfrm>
          <a:prstGeom prst="rect">
            <a:avLst/>
          </a:prstGeom>
          <a:noFill/>
          <a:ln/>
        </p:spPr>
        <p:txBody>
          <a:bodyPr wrap="square" rtlCol="0" anchor="ctr"/>
          <a:lstStyle/>
          <a:p>
            <a:pPr marL="0" indent="0">
              <a:buNone/>
            </a:pPr>
            <a:r>
              <a:rPr lang="en-US" sz="1900" b="1" dirty="0">
                <a:solidFill>
                  <a:srgbClr val="333333"/>
                </a:solidFill>
              </a:rPr>
              <a:t>Was ist „agentic AI“?
</a:t>
            </a:r>
            <a:r>
              <a:rPr lang="en-US" sz="1900" dirty="0">
                <a:solidFill>
                  <a:srgbClr val="333333"/>
                </a:solidFill>
              </a:rPr>
              <a:t>In Zukunft </a:t>
            </a:r>
            <a:r>
              <a:rPr lang="en-US" sz="1900" dirty="0" err="1">
                <a:solidFill>
                  <a:srgbClr val="333333"/>
                </a:solidFill>
              </a:rPr>
              <a:t>werden</a:t>
            </a:r>
            <a:r>
              <a:rPr lang="en-US" sz="1900" dirty="0">
                <a:solidFill>
                  <a:srgbClr val="333333"/>
                </a:solidFill>
              </a:rPr>
              <a:t> KIs </a:t>
            </a:r>
            <a:r>
              <a:rPr lang="en-US" sz="1900" dirty="0" err="1">
                <a:solidFill>
                  <a:srgbClr val="333333"/>
                </a:solidFill>
              </a:rPr>
              <a:t>viel</a:t>
            </a:r>
            <a:r>
              <a:rPr lang="en-US" sz="1900" dirty="0">
                <a:solidFill>
                  <a:srgbClr val="333333"/>
                </a:solidFill>
              </a:rPr>
              <a:t> </a:t>
            </a:r>
            <a:r>
              <a:rPr lang="en-US" sz="1900" dirty="0" err="1">
                <a:solidFill>
                  <a:srgbClr val="333333"/>
                </a:solidFill>
              </a:rPr>
              <a:t>agentenartiger</a:t>
            </a:r>
            <a:r>
              <a:rPr lang="en-US" sz="1900" dirty="0">
                <a:solidFill>
                  <a:srgbClr val="333333"/>
                </a:solidFill>
              </a:rPr>
              <a:t> sein. Sie </a:t>
            </a:r>
            <a:r>
              <a:rPr lang="en-US" sz="1900" dirty="0" err="1">
                <a:solidFill>
                  <a:srgbClr val="333333"/>
                </a:solidFill>
              </a:rPr>
              <a:t>werden</a:t>
            </a:r>
            <a:r>
              <a:rPr lang="en-US" sz="1900" dirty="0">
                <a:solidFill>
                  <a:srgbClr val="333333"/>
                </a:solidFill>
              </a:rPr>
              <a:t> </a:t>
            </a:r>
            <a:r>
              <a:rPr lang="en-US" sz="1900" dirty="0" err="1">
                <a:solidFill>
                  <a:srgbClr val="333333"/>
                </a:solidFill>
              </a:rPr>
              <a:t>wahrscheinlich</a:t>
            </a:r>
            <a:r>
              <a:rPr lang="en-US" sz="1900" dirty="0">
                <a:solidFill>
                  <a:srgbClr val="333333"/>
                </a:solidFill>
              </a:rPr>
              <a:t> </a:t>
            </a:r>
            <a:r>
              <a:rPr lang="en-US" sz="1900" dirty="0" err="1">
                <a:solidFill>
                  <a:srgbClr val="333333"/>
                </a:solidFill>
              </a:rPr>
              <a:t>komplexe</a:t>
            </a:r>
            <a:r>
              <a:rPr lang="en-US" sz="1900" dirty="0">
                <a:solidFill>
                  <a:srgbClr val="333333"/>
                </a:solidFill>
              </a:rPr>
              <a:t> </a:t>
            </a:r>
            <a:r>
              <a:rPr lang="en-US" sz="1900" dirty="0" err="1">
                <a:solidFill>
                  <a:srgbClr val="333333"/>
                </a:solidFill>
              </a:rPr>
              <a:t>Aufgaben</a:t>
            </a:r>
            <a:r>
              <a:rPr lang="en-US" sz="1900" dirty="0">
                <a:solidFill>
                  <a:srgbClr val="333333"/>
                </a:solidFill>
              </a:rPr>
              <a:t> </a:t>
            </a:r>
            <a:r>
              <a:rPr lang="en-US" sz="1900" dirty="0" err="1">
                <a:solidFill>
                  <a:srgbClr val="333333"/>
                </a:solidFill>
              </a:rPr>
              <a:t>übernehmen</a:t>
            </a:r>
            <a:r>
              <a:rPr lang="en-US" sz="1900" dirty="0">
                <a:solidFill>
                  <a:srgbClr val="333333"/>
                </a:solidFill>
              </a:rPr>
              <a:t> </a:t>
            </a:r>
            <a:r>
              <a:rPr lang="en-US" sz="1900" dirty="0" err="1">
                <a:solidFill>
                  <a:srgbClr val="333333"/>
                </a:solidFill>
              </a:rPr>
              <a:t>können</a:t>
            </a:r>
            <a:r>
              <a:rPr lang="en-US" sz="1900" dirty="0">
                <a:solidFill>
                  <a:srgbClr val="333333"/>
                </a:solidFill>
              </a:rPr>
              <a:t>. (OpenAI plant, </a:t>
            </a:r>
            <a:r>
              <a:rPr lang="en-US" sz="1900" dirty="0" err="1">
                <a:solidFill>
                  <a:srgbClr val="333333"/>
                </a:solidFill>
              </a:rPr>
              <a:t>einen</a:t>
            </a:r>
            <a:r>
              <a:rPr lang="en-US" sz="1900" dirty="0">
                <a:solidFill>
                  <a:srgbClr val="333333"/>
                </a:solidFill>
              </a:rPr>
              <a:t> </a:t>
            </a:r>
            <a:r>
              <a:rPr lang="en-US" sz="1900" dirty="0" err="1">
                <a:solidFill>
                  <a:srgbClr val="333333"/>
                </a:solidFill>
              </a:rPr>
              <a:t>autonomen</a:t>
            </a:r>
            <a:r>
              <a:rPr lang="en-US" sz="1900" dirty="0">
                <a:solidFill>
                  <a:srgbClr val="333333"/>
                </a:solidFill>
              </a:rPr>
              <a:t> KI “</a:t>
            </a:r>
            <a:r>
              <a:rPr lang="en-US" sz="1900" dirty="0" err="1">
                <a:solidFill>
                  <a:srgbClr val="333333"/>
                </a:solidFill>
              </a:rPr>
              <a:t>Praktikanten</a:t>
            </a:r>
            <a:r>
              <a:rPr lang="en-US" sz="1900" dirty="0">
                <a:solidFill>
                  <a:srgbClr val="333333"/>
                </a:solidFill>
              </a:rPr>
              <a:t>” </a:t>
            </a:r>
            <a:r>
              <a:rPr lang="en-US" sz="1900" dirty="0" err="1">
                <a:solidFill>
                  <a:srgbClr val="333333"/>
                </a:solidFill>
              </a:rPr>
              <a:t>im</a:t>
            </a:r>
            <a:r>
              <a:rPr lang="en-US" sz="1900" dirty="0">
                <a:solidFill>
                  <a:srgbClr val="333333"/>
                </a:solidFill>
              </a:rPr>
              <a:t> </a:t>
            </a:r>
            <a:r>
              <a:rPr lang="en-US" sz="1900" dirty="0" err="1">
                <a:solidFill>
                  <a:srgbClr val="333333"/>
                </a:solidFill>
              </a:rPr>
              <a:t>Jahr</a:t>
            </a:r>
            <a:r>
              <a:rPr lang="en-US" sz="1900" dirty="0">
                <a:solidFill>
                  <a:srgbClr val="333333"/>
                </a:solidFill>
              </a:rPr>
              <a:t> 2026). 
</a:t>
            </a:r>
            <a:r>
              <a:rPr lang="en-US" sz="1900" b="1" dirty="0">
                <a:solidFill>
                  <a:srgbClr val="333333"/>
                </a:solidFill>
              </a:rPr>
              <a:t>Messbarer Trend:
</a:t>
            </a:r>
            <a:r>
              <a:rPr lang="en-US" sz="1900" dirty="0" err="1">
                <a:solidFill>
                  <a:srgbClr val="333333"/>
                </a:solidFill>
              </a:rPr>
              <a:t>Im</a:t>
            </a:r>
            <a:r>
              <a:rPr lang="en-US" sz="1900" dirty="0">
                <a:solidFill>
                  <a:srgbClr val="333333"/>
                </a:solidFill>
              </a:rPr>
              <a:t> </a:t>
            </a:r>
            <a:r>
              <a:rPr lang="en-US" sz="1900" dirty="0" err="1">
                <a:solidFill>
                  <a:srgbClr val="333333"/>
                </a:solidFill>
              </a:rPr>
              <a:t>Jahr</a:t>
            </a:r>
            <a:r>
              <a:rPr lang="en-US" sz="1900" dirty="0">
                <a:solidFill>
                  <a:srgbClr val="333333"/>
                </a:solidFill>
              </a:rPr>
              <a:t> 2025 </a:t>
            </a:r>
            <a:r>
              <a:rPr lang="en-US" sz="1900" dirty="0" err="1">
                <a:solidFill>
                  <a:srgbClr val="333333"/>
                </a:solidFill>
              </a:rPr>
              <a:t>können</a:t>
            </a:r>
            <a:r>
              <a:rPr lang="en-US" sz="1900" dirty="0">
                <a:solidFill>
                  <a:srgbClr val="333333"/>
                </a:solidFill>
              </a:rPr>
              <a:t> KIs 50-minütige Tasks in 50% der </a:t>
            </a:r>
            <a:r>
              <a:rPr lang="en-US" sz="1900" dirty="0" err="1">
                <a:solidFill>
                  <a:srgbClr val="333333"/>
                </a:solidFill>
              </a:rPr>
              <a:t>Fälle</a:t>
            </a:r>
            <a:r>
              <a:rPr lang="en-US" sz="1900" dirty="0">
                <a:solidFill>
                  <a:srgbClr val="333333"/>
                </a:solidFill>
              </a:rPr>
              <a:t> </a:t>
            </a:r>
            <a:r>
              <a:rPr lang="en-US" sz="1900" dirty="0" err="1">
                <a:solidFill>
                  <a:srgbClr val="333333"/>
                </a:solidFill>
              </a:rPr>
              <a:t>lösen</a:t>
            </a:r>
            <a:r>
              <a:rPr lang="en-US" sz="1900" dirty="0">
                <a:solidFill>
                  <a:srgbClr val="333333"/>
                </a:solidFill>
              </a:rPr>
              <a:t>. Die </a:t>
            </a:r>
            <a:r>
              <a:rPr lang="en-US" sz="1900" dirty="0" err="1">
                <a:solidFill>
                  <a:srgbClr val="333333"/>
                </a:solidFill>
              </a:rPr>
              <a:t>Länge</a:t>
            </a:r>
            <a:r>
              <a:rPr lang="en-US" sz="1900" dirty="0">
                <a:solidFill>
                  <a:srgbClr val="333333"/>
                </a:solidFill>
              </a:rPr>
              <a:t> der </a:t>
            </a:r>
            <a:r>
              <a:rPr lang="en-US" sz="1900" dirty="0" err="1">
                <a:solidFill>
                  <a:srgbClr val="333333"/>
                </a:solidFill>
              </a:rPr>
              <a:t>lösbaren</a:t>
            </a:r>
            <a:r>
              <a:rPr lang="en-US" sz="1900" dirty="0">
                <a:solidFill>
                  <a:srgbClr val="333333"/>
                </a:solidFill>
              </a:rPr>
              <a:t> Tasks </a:t>
            </a:r>
            <a:r>
              <a:rPr lang="en-US" sz="1900" dirty="0" err="1">
                <a:solidFill>
                  <a:srgbClr val="333333"/>
                </a:solidFill>
              </a:rPr>
              <a:t>verdoppelt</a:t>
            </a:r>
            <a:r>
              <a:rPr lang="en-US" sz="1900" dirty="0">
                <a:solidFill>
                  <a:srgbClr val="333333"/>
                </a:solidFill>
              </a:rPr>
              <a:t> </a:t>
            </a:r>
            <a:r>
              <a:rPr lang="en-US" sz="1900" dirty="0" err="1">
                <a:solidFill>
                  <a:srgbClr val="333333"/>
                </a:solidFill>
              </a:rPr>
              <a:t>sich</a:t>
            </a:r>
            <a:r>
              <a:rPr lang="en-US" sz="1900" dirty="0">
                <a:solidFill>
                  <a:srgbClr val="333333"/>
                </a:solidFill>
              </a:rPr>
              <a:t> alle Sieben </a:t>
            </a:r>
            <a:r>
              <a:rPr lang="en-US" sz="1900" dirty="0" err="1">
                <a:solidFill>
                  <a:srgbClr val="333333"/>
                </a:solidFill>
              </a:rPr>
              <a:t>Monate</a:t>
            </a:r>
            <a:r>
              <a:rPr lang="en-US" sz="1900" dirty="0">
                <a:solidFill>
                  <a:srgbClr val="333333"/>
                </a:solidFill>
              </a:rPr>
              <a:t>.</a:t>
            </a:r>
          </a:p>
          <a:p>
            <a:pPr marL="0" indent="0">
              <a:buNone/>
            </a:pPr>
            <a:r>
              <a:rPr lang="en-US" sz="1900" dirty="0">
                <a:solidFill>
                  <a:srgbClr val="333333"/>
                </a:solidFill>
              </a:rPr>
              <a:t>
</a:t>
            </a:r>
            <a:r>
              <a:rPr lang="en-US" sz="1900" i="1" dirty="0">
                <a:solidFill>
                  <a:srgbClr val="833C3C"/>
                </a:solidFill>
              </a:rPr>
              <a:t>Mehr </a:t>
            </a:r>
            <a:r>
              <a:rPr lang="en-US" sz="1900" i="1" dirty="0" err="1">
                <a:solidFill>
                  <a:srgbClr val="833C3C"/>
                </a:solidFill>
              </a:rPr>
              <a:t>Autonomie</a:t>
            </a:r>
            <a:r>
              <a:rPr lang="en-US" sz="1900" i="1" dirty="0">
                <a:solidFill>
                  <a:srgbClr val="833C3C"/>
                </a:solidFill>
              </a:rPr>
              <a:t> </a:t>
            </a:r>
            <a:r>
              <a:rPr lang="en-US" sz="1900" i="1" dirty="0" err="1">
                <a:solidFill>
                  <a:srgbClr val="833C3C"/>
                </a:solidFill>
              </a:rPr>
              <a:t>bedeutet</a:t>
            </a:r>
            <a:r>
              <a:rPr lang="en-US" sz="1900" i="1" dirty="0">
                <a:solidFill>
                  <a:srgbClr val="833C3C"/>
                </a:solidFill>
              </a:rPr>
              <a:t> </a:t>
            </a:r>
            <a:r>
              <a:rPr lang="en-US" sz="1900" i="1" dirty="0" err="1">
                <a:solidFill>
                  <a:srgbClr val="833C3C"/>
                </a:solidFill>
              </a:rPr>
              <a:t>auch</a:t>
            </a:r>
            <a:r>
              <a:rPr lang="en-US" sz="1900" i="1" dirty="0">
                <a:solidFill>
                  <a:srgbClr val="833C3C"/>
                </a:solidFill>
              </a:rPr>
              <a:t> </a:t>
            </a:r>
            <a:r>
              <a:rPr lang="en-US" sz="1900" i="1" dirty="0" err="1">
                <a:solidFill>
                  <a:srgbClr val="833C3C"/>
                </a:solidFill>
              </a:rPr>
              <a:t>mehr</a:t>
            </a:r>
            <a:r>
              <a:rPr lang="en-US" sz="1900" i="1" dirty="0">
                <a:solidFill>
                  <a:srgbClr val="833C3C"/>
                </a:solidFill>
              </a:rPr>
              <a:t> </a:t>
            </a:r>
            <a:r>
              <a:rPr lang="en-US" sz="1900" i="1" dirty="0" err="1">
                <a:solidFill>
                  <a:srgbClr val="833C3C"/>
                </a:solidFill>
              </a:rPr>
              <a:t>Risiko</a:t>
            </a:r>
            <a:r>
              <a:rPr lang="en-US" sz="1900" i="1" dirty="0">
                <a:solidFill>
                  <a:srgbClr val="833C3C"/>
                </a:solidFill>
              </a:rPr>
              <a:t>: Fehler </a:t>
            </a:r>
            <a:r>
              <a:rPr lang="en-US" sz="1900" i="1" dirty="0" err="1">
                <a:solidFill>
                  <a:srgbClr val="833C3C"/>
                </a:solidFill>
              </a:rPr>
              <a:t>können</a:t>
            </a:r>
            <a:r>
              <a:rPr lang="en-US" sz="1900" i="1" dirty="0">
                <a:solidFill>
                  <a:srgbClr val="833C3C"/>
                </a:solidFill>
              </a:rPr>
              <a:t> </a:t>
            </a:r>
            <a:r>
              <a:rPr lang="en-US" sz="1900" i="1" dirty="0" err="1">
                <a:solidFill>
                  <a:srgbClr val="833C3C"/>
                </a:solidFill>
              </a:rPr>
              <a:t>fortgeschrieben</a:t>
            </a:r>
            <a:r>
              <a:rPr lang="en-US" sz="1900" i="1" dirty="0">
                <a:solidFill>
                  <a:srgbClr val="833C3C"/>
                </a:solidFill>
              </a:rPr>
              <a:t> </a:t>
            </a:r>
            <a:r>
              <a:rPr lang="en-US" sz="1900" i="1" dirty="0" err="1">
                <a:solidFill>
                  <a:srgbClr val="833C3C"/>
                </a:solidFill>
              </a:rPr>
              <a:t>werden</a:t>
            </a:r>
            <a:r>
              <a:rPr lang="en-US" sz="1900" i="1" dirty="0">
                <a:solidFill>
                  <a:srgbClr val="833C3C"/>
                </a:solidFill>
              </a:rPr>
              <a:t>, </a:t>
            </a:r>
            <a:r>
              <a:rPr lang="en-US" sz="1900" i="1" dirty="0" err="1">
                <a:solidFill>
                  <a:srgbClr val="833C3C"/>
                </a:solidFill>
              </a:rPr>
              <a:t>Datenzugriffe</a:t>
            </a:r>
            <a:r>
              <a:rPr lang="en-US" sz="1900" i="1" dirty="0">
                <a:solidFill>
                  <a:srgbClr val="833C3C"/>
                </a:solidFill>
              </a:rPr>
              <a:t> </a:t>
            </a:r>
            <a:r>
              <a:rPr lang="en-US" sz="1900" i="1" dirty="0" err="1">
                <a:solidFill>
                  <a:srgbClr val="833C3C"/>
                </a:solidFill>
              </a:rPr>
              <a:t>sind</a:t>
            </a:r>
            <a:r>
              <a:rPr lang="en-US" sz="1900" i="1" dirty="0">
                <a:solidFill>
                  <a:srgbClr val="833C3C"/>
                </a:solidFill>
              </a:rPr>
              <a:t> </a:t>
            </a:r>
            <a:r>
              <a:rPr lang="en-US" sz="1900" i="1" dirty="0" err="1">
                <a:solidFill>
                  <a:srgbClr val="833C3C"/>
                </a:solidFill>
              </a:rPr>
              <a:t>heikel</a:t>
            </a:r>
            <a:r>
              <a:rPr lang="en-US" sz="1900" i="1" dirty="0">
                <a:solidFill>
                  <a:srgbClr val="833C3C"/>
                </a:solidFill>
              </a:rPr>
              <a:t>, </a:t>
            </a:r>
            <a:r>
              <a:rPr lang="en-US" sz="1900" i="1" dirty="0" err="1">
                <a:solidFill>
                  <a:srgbClr val="833C3C"/>
                </a:solidFill>
              </a:rPr>
              <a:t>Nachvollziehbarkeit</a:t>
            </a:r>
            <a:r>
              <a:rPr lang="en-US" sz="1900" i="1" dirty="0">
                <a:solidFill>
                  <a:srgbClr val="833C3C"/>
                </a:solidFill>
              </a:rPr>
              <a:t> </a:t>
            </a:r>
            <a:r>
              <a:rPr lang="en-US" sz="1900" i="1" dirty="0" err="1">
                <a:solidFill>
                  <a:srgbClr val="833C3C"/>
                </a:solidFill>
              </a:rPr>
              <a:t>leidet</a:t>
            </a:r>
            <a:r>
              <a:rPr lang="en-US" sz="1900" i="1" dirty="0">
                <a:solidFill>
                  <a:srgbClr val="833C3C"/>
                </a:solidFill>
              </a:rPr>
              <a:t>.</a:t>
            </a:r>
            <a:endParaRPr lang="en-US" sz="1900" dirty="0"/>
          </a:p>
        </p:txBody>
      </p:sp>
    </p:spTree>
    <p:extLst>
      <p:ext uri="{BB962C8B-B14F-4D97-AF65-F5344CB8AC3E}">
        <p14:creationId xmlns:p14="http://schemas.microsoft.com/office/powerpoint/2010/main" val="3727403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 0">
            <a:extLst>
              <a:ext uri="{FF2B5EF4-FFF2-40B4-BE49-F238E27FC236}">
                <a16:creationId xmlns:a16="http://schemas.microsoft.com/office/drawing/2014/main" id="{01792ED3-26E3-4AC4-5E0D-6CABA3E5015B}"/>
              </a:ext>
            </a:extLst>
          </p:cNvPr>
          <p:cNvSpPr/>
          <p:nvPr/>
        </p:nvSpPr>
        <p:spPr>
          <a:xfrm>
            <a:off x="2051385" y="165695"/>
            <a:ext cx="5089358" cy="548640"/>
          </a:xfrm>
          <a:prstGeom prst="rect">
            <a:avLst/>
          </a:prstGeom>
          <a:noFill/>
          <a:ln/>
        </p:spPr>
        <p:txBody>
          <a:bodyPr wrap="square" rtlCol="0" anchor="ctr"/>
          <a:lstStyle/>
          <a:p>
            <a:pPr marL="0" indent="0" algn="ctr">
              <a:buNone/>
            </a:pPr>
            <a:r>
              <a:rPr lang="en-US" sz="2600" b="1" dirty="0">
                <a:solidFill>
                  <a:srgbClr val="003366"/>
                </a:solidFill>
              </a:rPr>
              <a:t>Agenda</a:t>
            </a:r>
            <a:endParaRPr lang="en-US" sz="2600" b="1" dirty="0"/>
          </a:p>
        </p:txBody>
      </p:sp>
      <p:sp>
        <p:nvSpPr>
          <p:cNvPr id="5" name="Textfeld 4">
            <a:extLst>
              <a:ext uri="{FF2B5EF4-FFF2-40B4-BE49-F238E27FC236}">
                <a16:creationId xmlns:a16="http://schemas.microsoft.com/office/drawing/2014/main" id="{8A29AFAD-F42C-FCCB-83B1-6DA6F728DA32}"/>
              </a:ext>
            </a:extLst>
          </p:cNvPr>
          <p:cNvSpPr txBox="1"/>
          <p:nvPr/>
        </p:nvSpPr>
        <p:spPr>
          <a:xfrm>
            <a:off x="888460" y="1383418"/>
            <a:ext cx="6676416" cy="2769284"/>
          </a:xfrm>
          <a:prstGeom prst="rect">
            <a:avLst/>
          </a:prstGeom>
          <a:noFill/>
        </p:spPr>
        <p:txBody>
          <a:bodyPr wrap="square">
            <a:spAutoFit/>
          </a:bodyPr>
          <a:lstStyle/>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Begrüßung</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Umfrage</a:t>
            </a:r>
          </a:p>
          <a:p>
            <a:pPr marL="342900" indent="-342900">
              <a:lnSpc>
                <a:spcPct val="107000"/>
              </a:lnSpc>
              <a:spcAft>
                <a:spcPts val="800"/>
              </a:spcAft>
              <a:buSzPts val="1000"/>
              <a:buFont typeface="Symbol" panose="05050102010706020507" pitchFamily="18" charset="2"/>
              <a:buChar char=""/>
              <a:tabLst>
                <a:tab pos="457200" algn="l"/>
              </a:tabLst>
            </a:pPr>
            <a:r>
              <a:rPr lang="de-DE" dirty="0">
                <a:latin typeface="Aptos" panose="020B0004020202020204" pitchFamily="34" charset="0"/>
                <a:ea typeface="Aptos" panose="020B0004020202020204" pitchFamily="34" charset="0"/>
                <a:cs typeface="Times New Roman" panose="02020603050405020304" pitchFamily="18" charset="0"/>
              </a:rPr>
              <a:t>Generelle Einleitung</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Kompetenzen und Schwächen der KI</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Mögliche Anwendungen im Antragschreibungsprozess</a:t>
            </a:r>
          </a:p>
          <a:p>
            <a:pPr marL="342900" indent="-342900">
              <a:lnSpc>
                <a:spcPct val="107000"/>
              </a:lnSpc>
              <a:spcAft>
                <a:spcPts val="800"/>
              </a:spcAft>
              <a:buSzPts val="1000"/>
              <a:buFont typeface="Symbol" panose="05050102010706020507" pitchFamily="18" charset="2"/>
              <a:buChar char=""/>
              <a:tabLst>
                <a:tab pos="457200" algn="l"/>
              </a:tabLst>
            </a:pPr>
            <a:r>
              <a:rPr lang="de-DE" b="1" dirty="0">
                <a:latin typeface="Aptos" panose="020B0004020202020204" pitchFamily="34" charset="0"/>
                <a:ea typeface="Aptos" panose="020B0004020202020204" pitchFamily="34" charset="0"/>
                <a:cs typeface="Times New Roman" panose="02020603050405020304" pitchFamily="18" charset="0"/>
              </a:rPr>
              <a:t>Offizielle Richtlinien</a:t>
            </a:r>
          </a:p>
          <a:p>
            <a:pPr marL="342900" indent="-342900">
              <a:lnSpc>
                <a:spcPct val="107000"/>
              </a:lnSpc>
              <a:spcAft>
                <a:spcPts val="800"/>
              </a:spcAft>
              <a:buSzPts val="1000"/>
              <a:buFont typeface="Symbol" panose="05050102010706020507" pitchFamily="18" charset="2"/>
              <a:buChar char=""/>
              <a:tabLst>
                <a:tab pos="457200" algn="l"/>
              </a:tabLst>
            </a:pPr>
            <a:r>
              <a:rPr lang="de-DE" dirty="0">
                <a:solidFill>
                  <a:schemeClr val="accent1"/>
                </a:solidFill>
                <a:latin typeface="Aptos" panose="020B0004020202020204" pitchFamily="34" charset="0"/>
                <a:ea typeface="Aptos" panose="020B0004020202020204" pitchFamily="34" charset="0"/>
                <a:cs typeface="Times New Roman" panose="02020603050405020304" pitchFamily="18" charset="0"/>
              </a:rPr>
              <a:t>Diskussion</a:t>
            </a:r>
            <a:endParaRPr lang="de-DE" sz="18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99425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6333</Words>
  <Application>Microsoft Office PowerPoint</Application>
  <PresentationFormat>Bildschirmpräsentation (16:9)</PresentationFormat>
  <Paragraphs>531</Paragraphs>
  <Slides>38</Slides>
  <Notes>38</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38</vt:i4>
      </vt:variant>
    </vt:vector>
  </HeadingPairs>
  <TitlesOfParts>
    <vt:vector size="48" baseType="lpstr">
      <vt:lpstr>Aptos</vt:lpstr>
      <vt:lpstr>Arial</vt:lpstr>
      <vt:lpstr>BundesSans Office</vt:lpstr>
      <vt:lpstr>BundesSans Office Bold</vt:lpstr>
      <vt:lpstr>BundesSans Regular</vt:lpstr>
      <vt:lpstr>BundesSerif Office</vt:lpstr>
      <vt:lpstr>Calibri</vt:lpstr>
      <vt:lpstr>Symbol</vt:lpstr>
      <vt:lpstr>Wingdings</vt:lpstr>
      <vt:lpstr>Office Theme</vt:lpstr>
      <vt:lpstr>KI in der Antragstellung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Wahrheitsgehalt und Halluzinationen</vt:lpstr>
      <vt:lpstr>Wahrheitsgehalt und Halluzinationen</vt:lpstr>
      <vt:lpstr>Versehentliches Plagiat?</vt:lpstr>
      <vt:lpstr>Versehentliches Plagiat?</vt:lpstr>
      <vt:lpstr>Datenschutz</vt:lpstr>
      <vt:lpstr>Datenschutz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„Guidance“ in der Horizon Europe Standard Application Form (Dez 2025)</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Khanin, Alexander</cp:lastModifiedBy>
  <cp:revision>37</cp:revision>
  <dcterms:created xsi:type="dcterms:W3CDTF">2026-01-09T17:43:27Z</dcterms:created>
  <dcterms:modified xsi:type="dcterms:W3CDTF">2026-01-29T16:51:19Z</dcterms:modified>
</cp:coreProperties>
</file>